
<file path=[Content_Types].xml><?xml version="1.0" encoding="utf-8"?>
<Types xmlns="http://schemas.openxmlformats.org/package/2006/content-types">
  <Default Extension="jpeg" ContentType="image/jpeg"/>
  <Default Extension="gif" ContentType="image/gi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1" r:id="rId27"/>
    <p:sldId id="283" r:id="rId28"/>
    <p:sldId id="284" r:id="rId29"/>
    <p:sldId id="285" r:id="rId30"/>
    <p:sldId id="286" r:id="rId31"/>
    <p:sldId id="287" r:id="rId32"/>
    <p:sldId id="288" r:id="rId33"/>
    <p:sldId id="289" r:id="rId34"/>
    <p:sldId id="290" r:id="rId35"/>
    <p:sldId id="291" r:id="rId36"/>
    <p:sldId id="292" r:id="rId37"/>
    <p:sldId id="294" r:id="rId38"/>
    <p:sldId id="293" r:id="rId39"/>
    <p:sldId id="296" r:id="rId40"/>
    <p:sldId id="297" r:id="rId41"/>
    <p:sldId id="295" r:id="rId42"/>
    <p:sldId id="298" r:id="rId43"/>
    <p:sldId id="299" r:id="rId44"/>
    <p:sldId id="300" r:id="rId45"/>
    <p:sldId id="302" r:id="rId46"/>
    <p:sldId id="303" r:id="rId47"/>
    <p:sldId id="301" r:id="rId48"/>
    <p:sldId id="304" r:id="rId49"/>
    <p:sldId id="306" r:id="rId50"/>
    <p:sldId id="307" r:id="rId51"/>
    <p:sldId id="305" r:id="rId52"/>
    <p:sldId id="309" r:id="rId53"/>
    <p:sldId id="308" r:id="rId54"/>
    <p:sldId id="311" r:id="rId55"/>
    <p:sldId id="310" r:id="rId56"/>
    <p:sldId id="312" r:id="rId57"/>
    <p:sldId id="314" r:id="rId58"/>
    <p:sldId id="313" r:id="rId59"/>
    <p:sldId id="316" r:id="rId60"/>
    <p:sldId id="317" r:id="rId61"/>
    <p:sldId id="315" r:id="rId62"/>
    <p:sldId id="318" r:id="rId63"/>
    <p:sldId id="320" r:id="rId64"/>
    <p:sldId id="321" r:id="rId65"/>
    <p:sldId id="319" r:id="rId66"/>
    <p:sldId id="322" r:id="rId67"/>
    <p:sldId id="324" r:id="rId68"/>
    <p:sldId id="323"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00FF"/>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8" d="100"/>
          <a:sy n="108" d="100"/>
        </p:scale>
        <p:origin x="-170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5" Type="http://schemas.openxmlformats.org/officeDocument/2006/relationships/tableStyles" Target="tableStyles.xml"/><Relationship Id="rId84" Type="http://schemas.openxmlformats.org/officeDocument/2006/relationships/viewProps" Target="viewProps.xml"/><Relationship Id="rId83" Type="http://schemas.openxmlformats.org/officeDocument/2006/relationships/presProps" Target="presProps.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Ref idx="1003">
        <a:schemeClr val="bg2"/>
      </p:bgRef>
    </p:bg>
    <p:spTree>
      <p:nvGrpSpPr>
        <p:cNvPr id="1" name=""/>
        <p:cNvGrpSpPr/>
        <p:nvPr/>
      </p:nvGrpSpPr>
      <p:grpSpPr>
        <a:xfrm>
          <a:off x="0" y="0"/>
          <a:ext cx="0" cy="0"/>
          <a:chOff x="0" y="0"/>
          <a:chExt cx="0" cy="0"/>
        </a:xfrm>
      </p:grpSpPr>
      <p:pic>
        <p:nvPicPr>
          <p:cNvPr id="1026" name="Picture 2" descr="C:\Users\Administrator\Desktop\重庆PPT\timg (2).jpg"/>
          <p:cNvPicPr>
            <a:picLocks noChangeAspect="1" noChangeArrowheads="1"/>
          </p:cNvPicPr>
          <p:nvPr userDrawn="1"/>
        </p:nvPicPr>
        <p:blipFill>
          <a:blip r:embed="rId2">
            <a:lum bright="20000"/>
          </a:blip>
          <a:srcRect b="8505"/>
          <a:stretch>
            <a:fillRect/>
          </a:stretch>
        </p:blipFill>
        <p:spPr bwMode="auto">
          <a:xfrm>
            <a:off x="0" y="0"/>
            <a:ext cx="9144000" cy="6858000"/>
          </a:xfrm>
          <a:prstGeom prst="rect">
            <a:avLst/>
          </a:prstGeom>
          <a:noFill/>
        </p:spPr>
      </p:pic>
      <p:sp>
        <p:nvSpPr>
          <p:cNvPr id="2" name="标题 1"/>
          <p:cNvSpPr>
            <a:spLocks noGrp="1"/>
          </p:cNvSpPr>
          <p:nvPr>
            <p:ph type="ctrTitle"/>
          </p:nvPr>
        </p:nvSpPr>
        <p:spPr>
          <a:xfrm>
            <a:off x="685800" y="1173158"/>
            <a:ext cx="7772400" cy="1470025"/>
          </a:xfrm>
        </p:spPr>
        <p:txBody>
          <a:bodyPr anchor="b"/>
          <a:lstStyle>
            <a:lvl1pPr algn="l">
              <a:defRPr sz="4800"/>
            </a:lvl1pPr>
          </a:lstStyle>
          <a:p>
            <a:r>
              <a:rPr kumimoji="0" lang="zh-CN" altLang="en-US"/>
              <a:t>单击此处编辑母版标题样式</a:t>
            </a:r>
            <a:endParaRPr kumimoji="0" lang="en-US"/>
          </a:p>
        </p:txBody>
      </p:sp>
      <p:sp>
        <p:nvSpPr>
          <p:cNvPr id="3" name="副标题 2"/>
          <p:cNvSpPr>
            <a:spLocks noGrp="1"/>
          </p:cNvSpPr>
          <p:nvPr>
            <p:ph type="subTitle" idx="1"/>
          </p:nvPr>
        </p:nvSpPr>
        <p:spPr>
          <a:xfrm>
            <a:off x="687716" y="2643183"/>
            <a:ext cx="6670366" cy="1752600"/>
          </a:xfrm>
        </p:spPr>
        <p:txBody>
          <a:bodyPr/>
          <a:lstStyle>
            <a:lvl1pPr marL="0" indent="0" algn="l">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CN" altLang="en-US"/>
              <a:t>单击此处编辑母版副标题样式</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pic>
        <p:nvPicPr>
          <p:cNvPr id="8" name="图片 7"/>
          <p:cNvPicPr>
            <a:picLocks noChangeAspect="1"/>
          </p:cNvPicPr>
          <p:nvPr userDrawn="1"/>
        </p:nvPicPr>
        <p:blipFill rotWithShape="1">
          <a:blip r:embed="rId2">
            <a:clrChange>
              <a:clrFrom>
                <a:srgbClr val="FDFDFD"/>
              </a:clrFrom>
              <a:clrTo>
                <a:srgbClr val="FDFDFD">
                  <a:alpha val="0"/>
                </a:srgbClr>
              </a:clrTo>
            </a:clrChange>
            <a:extLst>
              <a:ext uri="{28A0092B-C50C-407E-A947-70E740481C1C}">
                <a14:useLocalDpi xmlns:a14="http://schemas.microsoft.com/office/drawing/2010/main" val="0"/>
              </a:ext>
            </a:extLst>
          </a:blip>
          <a:srcRect l="37430" t="6428" r="37562" b="45358"/>
          <a:stretch>
            <a:fillRect/>
          </a:stretch>
        </p:blipFill>
        <p:spPr>
          <a:xfrm>
            <a:off x="-81458" y="-11461"/>
            <a:ext cx="568152" cy="57219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bg>
      <p:bgRef idx="1003">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685800" y="2924181"/>
            <a:ext cx="7772400" cy="1362075"/>
          </a:xfrm>
        </p:spPr>
        <p:txBody>
          <a:bodyPr anchor="t"/>
          <a:lstStyle>
            <a:lvl1pPr algn="l">
              <a:defRPr sz="4400" b="0" cap="all"/>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685800" y="1428748"/>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内容占位符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文本占位符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a:t>单击此处编辑母版文本样式</a:t>
            </a:r>
            <a:endParaRPr kumimoji="0" lang="zh-CN" altLang="en-US"/>
          </a:p>
        </p:txBody>
      </p:sp>
      <p:sp>
        <p:nvSpPr>
          <p:cNvPr id="6" name="内容占位符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3" name="内容占位符 2"/>
          <p:cNvSpPr>
            <a:spLocks noGrp="1"/>
          </p:cNvSpPr>
          <p:nvPr>
            <p:ph idx="1"/>
          </p:nvPr>
        </p:nvSpPr>
        <p:spPr>
          <a:xfrm>
            <a:off x="460382" y="1071547"/>
            <a:ext cx="5111750" cy="50497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文本占位符 3"/>
          <p:cNvSpPr>
            <a:spLocks noGrp="1"/>
          </p:cNvSpPr>
          <p:nvPr>
            <p:ph type="body" sz="half" idx="2"/>
          </p:nvPr>
        </p:nvSpPr>
        <p:spPr>
          <a:xfrm>
            <a:off x="5679085" y="1071548"/>
            <a:ext cx="3008313" cy="34290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2" name="标题 1"/>
          <p:cNvSpPr>
            <a:spLocks noGrp="1"/>
          </p:cNvSpPr>
          <p:nvPr>
            <p:ph type="title"/>
          </p:nvPr>
        </p:nvSpPr>
        <p:spPr>
          <a:xfrm>
            <a:off x="457207" y="285728"/>
            <a:ext cx="8230993" cy="696627"/>
          </a:xfrm>
        </p:spPr>
        <p:txBody>
          <a:bodyPr anchor="ctr"/>
          <a:lstStyle>
            <a:lvl1pPr algn="ctr">
              <a:defRPr sz="3600" b="0"/>
            </a:lvl1pPr>
          </a:lstStyle>
          <a:p>
            <a:r>
              <a:rPr kumimoji="0" lang="zh-CN" altLang="en-US"/>
              <a:t>单击此处编辑母版标题样式</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001024" y="642919"/>
            <a:ext cx="785818" cy="4572032"/>
          </a:xfrm>
        </p:spPr>
        <p:txBody>
          <a:bodyPr vert="eaVert" anchor="ctr"/>
          <a:lstStyle>
            <a:lvl1pPr algn="l">
              <a:defRPr sz="2400" b="0"/>
            </a:lvl1pPr>
          </a:lstStyle>
          <a:p>
            <a:r>
              <a:rPr kumimoji="0" lang="zh-CN" altLang="en-US"/>
              <a:t>单击此处编辑母版标题样式</a:t>
            </a:r>
            <a:endParaRPr kumimoji="0" lang="en-US"/>
          </a:p>
        </p:txBody>
      </p:sp>
      <p:sp>
        <p:nvSpPr>
          <p:cNvPr id="3" name="图片占位符 2"/>
          <p:cNvSpPr>
            <a:spLocks noGrp="1"/>
          </p:cNvSpPr>
          <p:nvPr>
            <p:ph type="pic" idx="1"/>
          </p:nvPr>
        </p:nvSpPr>
        <p:spPr>
          <a:xfrm>
            <a:off x="442922" y="541341"/>
            <a:ext cx="6415094" cy="5459428"/>
          </a:xfrm>
          <a:prstGeom prst="roundRect">
            <a:avLst>
              <a:gd name="adj" fmla="val 4800"/>
            </a:avLst>
          </a:prstGeom>
          <a:solidFill>
            <a:schemeClr val="accent1">
              <a:tint val="20000"/>
            </a:schemeClr>
          </a:solidFill>
          <a:ln w="38100">
            <a:gradFill flip="none" rotWithShape="1">
              <a:gsLst>
                <a:gs pos="0">
                  <a:schemeClr val="accent1">
                    <a:alpha val="50000"/>
                  </a:schemeClr>
                </a:gs>
                <a:gs pos="100000">
                  <a:schemeClr val="accent1">
                    <a:tint val="20000"/>
                  </a:schemeClr>
                </a:gs>
              </a:gsLst>
              <a:lin ang="16200000" scaled="1"/>
              <a:tileRect/>
            </a:gradFill>
          </a:ln>
          <a:effectLst>
            <a:outerShdw blurRad="76200" dist="38100" dir="5400000" sx="100500" sy="100500" algn="tl" rotWithShape="0">
              <a:srgbClr val="000000">
                <a:alpha val="50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CN" altLang="en-US"/>
              <a:t>单击图标添加图片</a:t>
            </a:r>
            <a:endParaRPr kumimoji="0" lang="en-US"/>
          </a:p>
        </p:txBody>
      </p:sp>
      <p:sp>
        <p:nvSpPr>
          <p:cNvPr id="4" name="文本占位符 3"/>
          <p:cNvSpPr>
            <a:spLocks noGrp="1"/>
          </p:cNvSpPr>
          <p:nvPr>
            <p:ph type="body" sz="half" idx="2"/>
          </p:nvPr>
        </p:nvSpPr>
        <p:spPr>
          <a:xfrm>
            <a:off x="7072330" y="1000108"/>
            <a:ext cx="914368" cy="4214843"/>
          </a:xfrm>
        </p:spPr>
        <p:txBody>
          <a:bodyPr vert="eaVert" anchor="ctr"/>
          <a:lstStyle>
            <a:lvl1pPr marL="0" indent="0" algn="ctr">
              <a:buNone/>
              <a:defRPr sz="1400"/>
            </a:lvl1pPr>
            <a:lvl2pPr marL="457200" indent="0" algn="ctr">
              <a:buNone/>
              <a:defRPr sz="1200"/>
            </a:lvl2pPr>
            <a:lvl3pPr marL="914400" indent="0" algn="ctr">
              <a:buNone/>
              <a:defRPr sz="1000"/>
            </a:lvl3pPr>
            <a:lvl4pPr marL="1371600" indent="0" algn="ctr">
              <a:buNone/>
              <a:defRPr sz="900"/>
            </a:lvl4pPr>
            <a:lvl5pPr marL="1828800" indent="0" algn="ctr">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43768" y="274640"/>
            <a:ext cx="1543032" cy="5851525"/>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0"/>
            <a:ext cx="6615130" cy="5851525"/>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4.png"/><Relationship Id="rId12" Type="http://schemas.openxmlformats.org/officeDocument/2006/relationships/image" Target="../media/image3.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8" name="图片 7"/>
          <p:cNvPicPr>
            <a:picLocks noChangeAspect="1"/>
          </p:cNvPicPr>
          <p:nvPr/>
        </p:nvPicPr>
        <p:blipFill>
          <a:blip r:embed="rId12">
            <a:duotone>
              <a:schemeClr val="accent1"/>
              <a:srgbClr val="FFFFFF"/>
            </a:duotone>
            <a:lum bright="12000" contrast="40000"/>
          </a:blip>
          <a:stretch>
            <a:fillRect/>
          </a:stretch>
        </p:blipFill>
        <p:spPr>
          <a:xfrm>
            <a:off x="6667811" y="4915145"/>
            <a:ext cx="2476191" cy="1942857"/>
          </a:xfrm>
          <a:prstGeom prst="rect">
            <a:avLst/>
          </a:prstGeom>
          <a:noFill/>
          <a:ln>
            <a:noFill/>
          </a:ln>
        </p:spPr>
      </p:pic>
      <p:sp>
        <p:nvSpPr>
          <p:cNvPr id="10" name="矩形 9"/>
          <p:cNvSpPr/>
          <p:nvPr/>
        </p:nvSpPr>
        <p:spPr>
          <a:xfrm>
            <a:off x="0" y="1"/>
            <a:ext cx="9144000" cy="71439"/>
          </a:xfrm>
          <a:prstGeom prst="rect">
            <a:avLst/>
          </a:prstGeom>
          <a:gradFill flip="none" rotWithShape="1">
            <a:gsLst>
              <a:gs pos="0">
                <a:schemeClr val="accent1">
                  <a:tint val="100000"/>
                  <a:shade val="50000"/>
                  <a:hueMod val="100000"/>
                  <a:satMod val="250000"/>
                  <a:alpha val="0"/>
                </a:schemeClr>
              </a:gs>
              <a:gs pos="75000">
                <a:schemeClr val="accent1">
                  <a:tint val="80000"/>
                  <a:shade val="100000"/>
                  <a:hueMod val="100000"/>
                  <a:satMod val="375000"/>
                  <a:alpha val="20000"/>
                </a:schemeClr>
              </a:gs>
              <a:gs pos="100000">
                <a:schemeClr val="accent1">
                  <a:tint val="50000"/>
                  <a:shade val="100000"/>
                  <a:hueMod val="100000"/>
                  <a:satMod val="500000"/>
                </a:schemeClr>
              </a:gs>
            </a:gsLst>
            <a:lin ang="18900000" scaled="1"/>
            <a:tileRect/>
          </a:gradFill>
          <a:ln w="12700" cap="rnd" cmpd="sng" algn="ctr">
            <a:noFill/>
            <a:prstDash val="solid"/>
          </a:ln>
        </p:spPr>
        <p:style>
          <a:lnRef idx="1">
            <a:schemeClr val="accent1"/>
          </a:lnRef>
          <a:fillRef idx="2">
            <a:schemeClr val="accent1"/>
          </a:fillRef>
          <a:effectRef idx="1">
            <a:schemeClr val="accent1"/>
          </a:effectRef>
          <a:fontRef idx="minor">
            <a:schemeClr val="dk1"/>
          </a:fontRef>
        </p:style>
        <p:txBody>
          <a:bodyPr rtlCol="0" anchor="ctr"/>
          <a:lstStyle/>
          <a:p>
            <a:pPr algn="ctr" eaLnBrk="1" latinLnBrk="0" hangingPunct="1"/>
            <a:endParaRPr kumimoji="0" lang="zh-CN" altLang="en-US"/>
          </a:p>
        </p:txBody>
      </p:sp>
      <p:sp>
        <p:nvSpPr>
          <p:cNvPr id="11" name="矩形 10"/>
          <p:cNvSpPr/>
          <p:nvPr/>
        </p:nvSpPr>
        <p:spPr>
          <a:xfrm>
            <a:off x="0" y="40951"/>
            <a:ext cx="4572000" cy="71439"/>
          </a:xfrm>
          <a:prstGeom prst="rect">
            <a:avLst/>
          </a:prstGeom>
          <a:gradFill flip="none" rotWithShape="1">
            <a:gsLst>
              <a:gs pos="0">
                <a:schemeClr val="accent1">
                  <a:tint val="100000"/>
                  <a:shade val="50000"/>
                  <a:hueMod val="100000"/>
                  <a:satMod val="250000"/>
                  <a:alpha val="0"/>
                </a:schemeClr>
              </a:gs>
              <a:gs pos="75000">
                <a:schemeClr val="accent1">
                  <a:tint val="80000"/>
                  <a:shade val="100000"/>
                  <a:hueMod val="100000"/>
                  <a:satMod val="375000"/>
                  <a:alpha val="5000"/>
                </a:schemeClr>
              </a:gs>
              <a:gs pos="100000">
                <a:schemeClr val="accent1">
                  <a:tint val="50000"/>
                  <a:shade val="100000"/>
                  <a:hueMod val="100000"/>
                  <a:satMod val="500000"/>
                  <a:alpha val="60000"/>
                </a:schemeClr>
              </a:gs>
            </a:gsLst>
            <a:lin ang="8100000" scaled="1"/>
            <a:tileRect/>
          </a:gradFill>
          <a:ln w="12700" cap="rnd" cmpd="sng" algn="ctr">
            <a:noFill/>
            <a:prstDash val="solid"/>
          </a:ln>
          <a:effectLst>
            <a:glow>
              <a:schemeClr val="accent1">
                <a:tint val="100000"/>
                <a:shade val="100000"/>
                <a:hueMod val="100000"/>
                <a:satMod val="100000"/>
              </a:schemeClr>
            </a:glow>
            <a:softEdge rad="12700"/>
          </a:effectLst>
        </p:spPr>
        <p:style>
          <a:lnRef idx="1">
            <a:schemeClr val="accent1"/>
          </a:lnRef>
          <a:fillRef idx="2">
            <a:schemeClr val="accent1"/>
          </a:fillRef>
          <a:effectRef idx="1">
            <a:schemeClr val="accent1"/>
          </a:effectRef>
          <a:fontRef idx="minor">
            <a:schemeClr val="dk1"/>
          </a:fontRef>
        </p:style>
        <p:txBody>
          <a:bodyPr rtlCol="0" anchor="ctr"/>
          <a:lstStyle/>
          <a:p>
            <a:pPr algn="ctr" eaLnBrk="1" latinLnBrk="0" hangingPunct="1"/>
            <a:endParaRPr kumimoji="0" lang="zh-CN" altLang="en-US"/>
          </a:p>
        </p:txBody>
      </p:sp>
      <p:pic>
        <p:nvPicPr>
          <p:cNvPr id="9" name="图片 8"/>
          <p:cNvPicPr>
            <a:picLocks noChangeAspect="1"/>
          </p:cNvPicPr>
          <p:nvPr/>
        </p:nvPicPr>
        <p:blipFill>
          <a:blip r:embed="rId13">
            <a:duotone>
              <a:schemeClr val="accent1"/>
              <a:srgbClr val="FFFFFF"/>
            </a:duotone>
            <a:lum bright="35000" contrast="40000"/>
          </a:blip>
          <a:stretch>
            <a:fillRect/>
          </a:stretch>
        </p:blipFill>
        <p:spPr>
          <a:xfrm>
            <a:off x="0" y="6420445"/>
            <a:ext cx="9144000" cy="437555"/>
          </a:xfrm>
          <a:prstGeom prst="rect">
            <a:avLst/>
          </a:prstGeom>
          <a:noFill/>
          <a:ln>
            <a:noFill/>
          </a:ln>
          <a:effectLst/>
        </p:spPr>
      </p:pic>
      <p:sp>
        <p:nvSpPr>
          <p:cNvPr id="2" name="标题占位符 1"/>
          <p:cNvSpPr>
            <a:spLocks noGrp="1"/>
          </p:cNvSpPr>
          <p:nvPr>
            <p:ph type="title"/>
          </p:nvPr>
        </p:nvSpPr>
        <p:spPr>
          <a:xfrm>
            <a:off x="457200" y="274639"/>
            <a:ext cx="8229600" cy="1143000"/>
          </a:xfrm>
          <a:prstGeom prst="rect">
            <a:avLst/>
          </a:prstGeom>
        </p:spPr>
        <p:txBody>
          <a:bodyPr vert="horz" rtlCol="0" anchor="ctr">
            <a:normAutofit/>
          </a:body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1600201"/>
            <a:ext cx="8229600" cy="4525963"/>
          </a:xfrm>
          <a:prstGeom prst="rect">
            <a:avLst/>
          </a:prstGeom>
        </p:spPr>
        <p:txBody>
          <a:bodyPr vert="horz" rtlCol="0">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4" name="日期占位符 3"/>
          <p:cNvSpPr>
            <a:spLocks noGrp="1"/>
          </p:cNvSpPr>
          <p:nvPr>
            <p:ph type="dt" sz="half" idx="2"/>
          </p:nvPr>
        </p:nvSpPr>
        <p:spPr>
          <a:xfrm>
            <a:off x="457200" y="6356351"/>
            <a:ext cx="2133600" cy="365125"/>
          </a:xfrm>
          <a:prstGeom prst="rect">
            <a:avLst/>
          </a:prstGeom>
        </p:spPr>
        <p:txBody>
          <a:bodyPr vert="horz" rtlCol="0" anchor="ctr"/>
          <a:lstStyle>
            <a:lvl1pPr algn="l" eaLnBrk="1" latinLnBrk="0" hangingPunct="1">
              <a:defRPr kumimoji="0"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6356351"/>
            <a:ext cx="2895600" cy="365125"/>
          </a:xfrm>
          <a:prstGeom prst="rect">
            <a:avLst/>
          </a:prstGeom>
        </p:spPr>
        <p:txBody>
          <a:bodyPr vert="horz" rtlCol="0" anchor="ctr"/>
          <a:lstStyle>
            <a:lvl1pPr algn="ctr" eaLnBrk="1" latinLnBrk="0" hangingPunct="1">
              <a:defRPr kumimoji="0"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1"/>
            <a:ext cx="2133600" cy="365125"/>
          </a:xfrm>
          <a:prstGeom prst="rect">
            <a:avLst/>
          </a:prstGeom>
        </p:spPr>
        <p:txBody>
          <a:bodyPr vert="horz" rtlCol="0" anchor="ctr"/>
          <a:lstStyle>
            <a:lvl1pPr algn="r" eaLnBrk="1" latinLnBrk="0" hangingPunct="1">
              <a:defRPr kumimoji="0"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accent1"/>
        </a:buClr>
        <a:buSzPct val="50000"/>
        <a:buFont typeface="Wingdings 2" panose="05020102010507070707"/>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panose="05020102010507070707"/>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panose="05020102010507070707"/>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panose="05020102010507070707"/>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panose="05020102010507070707"/>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GIF"/><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00660" y="1888490"/>
            <a:ext cx="8858250" cy="1215390"/>
          </a:xfrm>
        </p:spPr>
        <p:txBody>
          <a:bodyPr>
            <a:normAutofit/>
          </a:bodyPr>
          <a:lstStyle/>
          <a:p>
            <a:pPr algn="ctr"/>
            <a:r>
              <a:rPr lang="en-US" altLang="zh-CN" sz="6000" b="1" dirty="0">
                <a:solidFill>
                  <a:schemeClr val="tx1">
                    <a:lumMod val="95000"/>
                    <a:lumOff val="5000"/>
                  </a:schemeClr>
                </a:solidFill>
              </a:rPr>
              <a:t>《</a:t>
            </a:r>
            <a:r>
              <a:rPr lang="zh-CN" altLang="en-US" sz="6000" b="1" dirty="0">
                <a:solidFill>
                  <a:schemeClr val="tx1">
                    <a:lumMod val="95000"/>
                    <a:lumOff val="5000"/>
                  </a:schemeClr>
                </a:solidFill>
              </a:rPr>
              <a:t>特种设备使用管理规则</a:t>
            </a:r>
            <a:r>
              <a:rPr lang="en-US" altLang="zh-CN" sz="6000" b="1" dirty="0">
                <a:solidFill>
                  <a:schemeClr val="tx1">
                    <a:lumMod val="95000"/>
                    <a:lumOff val="5000"/>
                  </a:schemeClr>
                </a:solidFill>
              </a:rPr>
              <a:t>》</a:t>
            </a:r>
            <a:endParaRPr lang="zh-CN" altLang="en-US" sz="6000" b="1" dirty="0">
              <a:solidFill>
                <a:schemeClr val="tx1">
                  <a:lumMod val="95000"/>
                  <a:lumOff val="5000"/>
                </a:schemeClr>
              </a:solidFill>
            </a:endParaRPr>
          </a:p>
        </p:txBody>
      </p:sp>
      <p:sp>
        <p:nvSpPr>
          <p:cNvPr id="3" name="副标题 2"/>
          <p:cNvSpPr>
            <a:spLocks noGrp="1"/>
          </p:cNvSpPr>
          <p:nvPr>
            <p:ph type="subTitle" idx="1"/>
          </p:nvPr>
        </p:nvSpPr>
        <p:spPr>
          <a:xfrm>
            <a:off x="448945" y="5563870"/>
            <a:ext cx="8409305" cy="643255"/>
          </a:xfrm>
        </p:spPr>
        <p:txBody>
          <a:bodyPr>
            <a:normAutofit/>
          </a:bodyPr>
          <a:lstStyle/>
          <a:p>
            <a:pPr algn="ctr"/>
            <a:r>
              <a:rPr lang="zh-CN" altLang="en-US" b="1" dirty="0">
                <a:solidFill>
                  <a:srgbClr val="FFFF00"/>
                </a:solidFill>
                <a:latin typeface="黑体" panose="02010609060101010101" pitchFamily="49" charset="-122"/>
                <a:ea typeface="黑体" panose="02010609060101010101" pitchFamily="49" charset="-122"/>
                <a:cs typeface="+mj-cs"/>
                <a:sym typeface="+mn-ea"/>
              </a:rPr>
              <a:t>上海市特种设备监督检验技术研究院 汤晓英</a:t>
            </a:r>
            <a:endParaRPr lang="zh-CN" altLang="en-US" b="1" dirty="0">
              <a:solidFill>
                <a:srgbClr val="FFFF00"/>
              </a:solidFill>
              <a:latin typeface="黑体" panose="02010609060101010101" pitchFamily="49" charset="-122"/>
              <a:ea typeface="黑体" panose="02010609060101010101" pitchFamily="49" charset="-122"/>
              <a:cs typeface="+mj-cs"/>
              <a:sym typeface="+mn-ea"/>
            </a:endParaRPr>
          </a:p>
        </p:txBody>
      </p:sp>
      <p:sp>
        <p:nvSpPr>
          <p:cNvPr id="4" name="标题 1"/>
          <p:cNvSpPr txBox="1"/>
          <p:nvPr/>
        </p:nvSpPr>
        <p:spPr>
          <a:xfrm>
            <a:off x="142844" y="418450"/>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6000" b="1" i="0" u="none" strike="noStrike" kern="1200" cap="none" spc="0" normalizeH="0" baseline="0" noProof="0" dirty="0">
                <a:ln>
                  <a:noFill/>
                </a:ln>
                <a:solidFill>
                  <a:srgbClr val="FFFF00"/>
                </a:solidFill>
                <a:effectLst/>
                <a:uLnTx/>
                <a:uFillTx/>
                <a:latin typeface="+mj-lt"/>
                <a:ea typeface="+mj-ea"/>
                <a:cs typeface="+mj-cs"/>
              </a:rPr>
              <a:t>TSG</a:t>
            </a:r>
            <a:r>
              <a:rPr kumimoji="0" lang="en-US" altLang="zh-CN" sz="6000" b="1" i="0" u="none" strike="noStrike" kern="1200" cap="none" spc="0" normalizeH="0" noProof="0" dirty="0">
                <a:ln>
                  <a:noFill/>
                </a:ln>
                <a:solidFill>
                  <a:srgbClr val="FFFF00"/>
                </a:solidFill>
                <a:effectLst/>
                <a:uLnTx/>
                <a:uFillTx/>
                <a:latin typeface="+mj-lt"/>
                <a:ea typeface="+mj-ea"/>
                <a:cs typeface="+mj-cs"/>
              </a:rPr>
              <a:t> 08-2017</a:t>
            </a:r>
            <a:endParaRPr kumimoji="0" lang="en-US" altLang="zh-CN" sz="6000" b="1" i="0" u="none" strike="noStrike" kern="1200" cap="none" spc="0" normalizeH="0" baseline="0" noProof="0" dirty="0">
              <a:ln>
                <a:noFill/>
              </a:ln>
              <a:solidFill>
                <a:srgbClr val="FFFF00"/>
              </a:solidFill>
              <a:effectLst/>
              <a:uLnTx/>
              <a:uFillTx/>
              <a:latin typeface="+mj-lt"/>
              <a:ea typeface="+mj-ea"/>
              <a:cs typeface="+mj-cs"/>
            </a:endParaRPr>
          </a:p>
        </p:txBody>
      </p:sp>
      <p:sp>
        <p:nvSpPr>
          <p:cNvPr id="6" name="副标题 2"/>
          <p:cNvSpPr txBox="1"/>
          <p:nvPr/>
        </p:nvSpPr>
        <p:spPr>
          <a:xfrm>
            <a:off x="71406" y="6000769"/>
            <a:ext cx="8786874" cy="642943"/>
          </a:xfrm>
          <a:prstGeom prst="rect">
            <a:avLst/>
          </a:prstGeom>
        </p:spPr>
        <p:txBody>
          <a:bodyPr vert="horz" rtlCol="0">
            <a:normAutofit/>
          </a:bodyPr>
          <a:lstStyle/>
          <a:p>
            <a:pPr marL="0" marR="0" lvl="0" indent="0" algn="ctr" defTabSz="914400" rtl="0" eaLnBrk="1" fontAlgn="auto" latinLnBrk="0" hangingPunct="1">
              <a:lnSpc>
                <a:spcPct val="100000"/>
              </a:lnSpc>
              <a:spcBef>
                <a:spcPct val="20000"/>
              </a:spcBef>
              <a:spcAft>
                <a:spcPts val="0"/>
              </a:spcAft>
              <a:buClr>
                <a:schemeClr val="accent1"/>
              </a:buClr>
              <a:buSzPct val="50000"/>
              <a:buFont typeface="Wingdings 2" panose="05020102010507070707"/>
              <a:buNone/>
              <a:defRPr/>
            </a:pPr>
            <a:endParaRPr kumimoji="0" lang="zh-CN" altLang="en-US" sz="3000" b="1" i="0" u="none" strike="noStrike" kern="1200" cap="none" spc="0" normalizeH="0" baseline="0" noProof="0" dirty="0">
              <a:ln>
                <a:noFill/>
              </a:ln>
              <a:solidFill>
                <a:srgbClr val="FFFF00"/>
              </a:solidFill>
              <a:effectLst/>
              <a:uLnTx/>
              <a:uFillTx/>
              <a:latin typeface="楷体" panose="02010609060101010101" pitchFamily="49" charset="-122"/>
              <a:ea typeface="楷体"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285728"/>
            <a:ext cx="8229600" cy="1143000"/>
          </a:xfrm>
        </p:spPr>
        <p:txBody>
          <a:bodyPr>
            <a:normAutofit/>
          </a:bodyPr>
          <a:lstStyle/>
          <a:p>
            <a:pPr algn="ctr"/>
            <a:r>
              <a:rPr lang="en-US" altLang="zh-CN" sz="5000" b="1" dirty="0">
                <a:solidFill>
                  <a:srgbClr val="C00000"/>
                </a:solidFill>
                <a:latin typeface="黑体" panose="02010609060101010101" pitchFamily="49" charset="-122"/>
                <a:ea typeface="黑体" panose="02010609060101010101" pitchFamily="49" charset="-122"/>
              </a:rPr>
              <a:t>TSG 08-2017</a:t>
            </a:r>
            <a:r>
              <a:rPr lang="zh-CN" altLang="en-US" sz="5000" b="1" dirty="0">
                <a:solidFill>
                  <a:srgbClr val="C00000"/>
                </a:solidFill>
                <a:latin typeface="黑体" panose="02010609060101010101" pitchFamily="49" charset="-122"/>
                <a:ea typeface="黑体" panose="02010609060101010101" pitchFamily="49" charset="-122"/>
              </a:rPr>
              <a:t>宣贯内容</a:t>
            </a:r>
            <a:endParaRPr lang="zh-CN" altLang="en-US" sz="50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642910" y="1714489"/>
            <a:ext cx="5786478" cy="642943"/>
          </a:xfrm>
          <a:prstGeom prst="rect">
            <a:avLst/>
          </a:prstGeom>
        </p:spPr>
        <p:txBody>
          <a:bodyPr vert="horz"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zh-CN" altLang="en-US" sz="3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一、制定过程</a:t>
            </a:r>
            <a:endParaRPr kumimoji="0" lang="zh-CN" altLang="en-US" sz="3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8" name="标题 1"/>
          <p:cNvSpPr txBox="1"/>
          <p:nvPr/>
        </p:nvSpPr>
        <p:spPr>
          <a:xfrm>
            <a:off x="642910" y="2428869"/>
            <a:ext cx="5786478" cy="642943"/>
          </a:xfrm>
          <a:prstGeom prst="rect">
            <a:avLst/>
          </a:prstGeom>
        </p:spPr>
        <p:txBody>
          <a:bodyPr vert="horz"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zh-CN" altLang="en-US" sz="3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二、制定背景</a:t>
            </a:r>
            <a:endParaRPr kumimoji="0" lang="zh-CN" altLang="en-US" sz="3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642910" y="3214686"/>
            <a:ext cx="5786478" cy="642943"/>
          </a:xfrm>
          <a:prstGeom prst="rect">
            <a:avLst/>
          </a:prstGeom>
        </p:spPr>
        <p:txBody>
          <a:bodyPr vert="horz"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zh-CN" altLang="en-US" sz="3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三、基本原则</a:t>
            </a:r>
            <a:endParaRPr kumimoji="0" lang="zh-CN" altLang="en-US" sz="3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642910" y="3929066"/>
            <a:ext cx="5786478" cy="642943"/>
          </a:xfrm>
          <a:prstGeom prst="rect">
            <a:avLst/>
          </a:prstGeom>
        </p:spPr>
        <p:txBody>
          <a:bodyPr vert="horz"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zh-CN" altLang="en-US" sz="3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四、需要解决的主要问题</a:t>
            </a:r>
            <a:endParaRPr kumimoji="0" lang="zh-CN" altLang="en-US" sz="3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1" name="标题 1"/>
          <p:cNvSpPr txBox="1"/>
          <p:nvPr/>
        </p:nvSpPr>
        <p:spPr>
          <a:xfrm>
            <a:off x="642910" y="4643446"/>
            <a:ext cx="5786478" cy="642943"/>
          </a:xfrm>
          <a:prstGeom prst="rect">
            <a:avLst/>
          </a:prstGeom>
        </p:spPr>
        <p:txBody>
          <a:bodyPr vert="horz"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zh-CN" altLang="en-US" sz="3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五、主要内容（条文解释）</a:t>
            </a:r>
            <a:endParaRPr kumimoji="0" lang="zh-CN" altLang="en-US" sz="3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2" name="标题 1"/>
          <p:cNvSpPr txBox="1"/>
          <p:nvPr/>
        </p:nvSpPr>
        <p:spPr>
          <a:xfrm>
            <a:off x="642910" y="5357826"/>
            <a:ext cx="5786478" cy="642943"/>
          </a:xfrm>
          <a:prstGeom prst="rect">
            <a:avLst/>
          </a:prstGeom>
        </p:spPr>
        <p:txBody>
          <a:bodyPr vert="horz"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zh-CN" altLang="en-US" sz="3500" b="1" i="0" u="none" strike="noStrike" kern="1200" cap="none" spc="0" normalizeH="0" baseline="0" noProof="0" dirty="0" smtClean="0">
                <a:ln>
                  <a:noFill/>
                </a:ln>
                <a:effectLst/>
                <a:uLnTx/>
                <a:uFillTx/>
                <a:latin typeface="黑体" panose="02010609060101010101" pitchFamily="49" charset="-122"/>
                <a:ea typeface="黑体" panose="02010609060101010101" pitchFamily="49" charset="-122"/>
                <a:cs typeface="+mj-cs"/>
              </a:rPr>
              <a:t>六、</a:t>
            </a:r>
            <a:r>
              <a:rPr kumimoji="0" lang="zh-CN" altLang="en-US" sz="3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结束语</a:t>
            </a:r>
            <a:endParaRPr kumimoji="0" lang="zh-CN" altLang="en-US" sz="3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1"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1"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lide(from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1"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slide(from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grpId="1"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slide(from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8" fill="hold" grpId="1"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lide(fromLeft)">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8" fill="hold" grpId="1"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slide(fromLeft)">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P spid="8" grpId="1"/>
      <p:bldP spid="9" grpId="1"/>
      <p:bldP spid="10" grpId="1"/>
      <p:bldP spid="11" grpId="1"/>
      <p:bldP spid="1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一、制定过程</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714348" y="1000108"/>
            <a:ext cx="7929618" cy="642943"/>
          </a:xfrm>
          <a:prstGeom prst="rect">
            <a:avLst/>
          </a:prstGeom>
        </p:spPr>
        <p:txBody>
          <a:bodyPr vert="horz" rtlCol="0" anchor="ctr">
            <a:noAutofit/>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r>
              <a:rPr kumimoji="0" lang="en-US" altLang="zh-CN"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2013</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年</a:t>
            </a:r>
            <a:r>
              <a:rPr kumimoji="0" lang="en-US" altLang="zh-CN"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12</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月，国家质检总局特设局下达</a:t>
            </a:r>
            <a:r>
              <a:rPr kumimoji="0" lang="en-US" altLang="zh-CN"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特种设备使用管理规则</a:t>
            </a:r>
            <a:r>
              <a:rPr kumimoji="0" lang="en-US" altLang="zh-CN"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的起草任务书。</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714348" y="1714489"/>
            <a:ext cx="7929618" cy="1000132"/>
          </a:xfrm>
          <a:prstGeom prst="rect">
            <a:avLst/>
          </a:prstGeom>
        </p:spPr>
        <p:txBody>
          <a:bodyPr vert="horz" rtlCol="0" anchor="ctr">
            <a:noAutofit/>
          </a:bodyPr>
          <a:lstStyle/>
          <a:p>
            <a:pPr>
              <a:spcBef>
                <a:spcPct val="0"/>
              </a:spcBef>
              <a:defRPr/>
            </a:pP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r>
              <a:rPr lang="en-US" altLang="zh-CN" sz="2000" b="1" dirty="0">
                <a:latin typeface="黑体" panose="02010609060101010101" pitchFamily="49" charset="-122"/>
                <a:ea typeface="黑体" panose="02010609060101010101" pitchFamily="49" charset="-122"/>
                <a:cs typeface="+mj-cs"/>
              </a:rPr>
              <a:t>2014</a:t>
            </a:r>
            <a:r>
              <a:rPr lang="zh-CN" altLang="en-US" sz="2000" b="1" dirty="0">
                <a:latin typeface="黑体" panose="02010609060101010101" pitchFamily="49" charset="-122"/>
                <a:ea typeface="黑体" panose="02010609060101010101" pitchFamily="49" charset="-122"/>
                <a:cs typeface="+mj-cs"/>
              </a:rPr>
              <a:t>年</a:t>
            </a:r>
            <a:r>
              <a:rPr lang="en-US" altLang="zh-CN" sz="2000" b="1" dirty="0">
                <a:latin typeface="黑体" panose="02010609060101010101" pitchFamily="49" charset="-122"/>
                <a:ea typeface="黑体" panose="02010609060101010101" pitchFamily="49" charset="-122"/>
                <a:cs typeface="+mj-cs"/>
              </a:rPr>
              <a:t>1</a:t>
            </a:r>
            <a:r>
              <a:rPr lang="zh-CN" altLang="en-US" sz="2000" b="1" dirty="0">
                <a:latin typeface="黑体" panose="02010609060101010101" pitchFamily="49" charset="-122"/>
                <a:ea typeface="黑体" panose="02010609060101010101" pitchFamily="49" charset="-122"/>
                <a:cs typeface="+mj-cs"/>
              </a:rPr>
              <a:t>月，中国特检院组织成立起草组并召开首次会议，讨论本规则的制定原则、需要解决的主要问题和重点内容、以及结构</a:t>
            </a:r>
            <a:r>
              <a:rPr lang="en-US" altLang="zh-CN" sz="2000" b="1" dirty="0">
                <a:latin typeface="黑体" panose="02010609060101010101" pitchFamily="49" charset="-122"/>
                <a:ea typeface="黑体" panose="02010609060101010101" pitchFamily="49" charset="-122"/>
                <a:cs typeface="+mj-cs"/>
              </a:rPr>
              <a:t>(</a:t>
            </a:r>
            <a:r>
              <a:rPr lang="zh-CN" altLang="en-US" sz="2000" b="1" dirty="0">
                <a:latin typeface="黑体" panose="02010609060101010101" pitchFamily="49" charset="-122"/>
                <a:ea typeface="黑体" panose="02010609060101010101" pitchFamily="49" charset="-122"/>
                <a:cs typeface="+mj-cs"/>
              </a:rPr>
              <a:t>章节</a:t>
            </a:r>
            <a:r>
              <a:rPr lang="en-US" altLang="zh-CN" sz="2000" b="1" dirty="0">
                <a:latin typeface="黑体" panose="02010609060101010101" pitchFamily="49" charset="-122"/>
                <a:ea typeface="黑体" panose="02010609060101010101" pitchFamily="49" charset="-122"/>
                <a:cs typeface="+mj-cs"/>
              </a:rPr>
              <a:t>)</a:t>
            </a:r>
            <a:r>
              <a:rPr lang="zh-CN" altLang="en-US" sz="2000" b="1" dirty="0">
                <a:latin typeface="黑体" panose="02010609060101010101" pitchFamily="49" charset="-122"/>
                <a:ea typeface="黑体" panose="02010609060101010101" pitchFamily="49" charset="-122"/>
                <a:cs typeface="+mj-cs"/>
              </a:rPr>
              <a:t>框架。</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4" name="标题 1"/>
          <p:cNvSpPr txBox="1"/>
          <p:nvPr/>
        </p:nvSpPr>
        <p:spPr>
          <a:xfrm>
            <a:off x="714348" y="2571745"/>
            <a:ext cx="7929618" cy="1000132"/>
          </a:xfrm>
          <a:prstGeom prst="rect">
            <a:avLst/>
          </a:prstGeom>
        </p:spPr>
        <p:txBody>
          <a:bodyPr vert="horz" rtlCol="0" anchor="ctr">
            <a:noAutofit/>
          </a:bodyPr>
          <a:lstStyle/>
          <a:p>
            <a:pPr>
              <a:spcBef>
                <a:spcPct val="0"/>
              </a:spcBef>
              <a:defRPr/>
            </a:pP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r>
              <a:rPr lang="en-US" altLang="zh-CN" sz="2000" b="1" dirty="0">
                <a:latin typeface="黑体" panose="02010609060101010101" pitchFamily="49" charset="-122"/>
                <a:ea typeface="黑体" panose="02010609060101010101" pitchFamily="49" charset="-122"/>
                <a:cs typeface="+mj-cs"/>
              </a:rPr>
              <a:t>2014</a:t>
            </a:r>
            <a:r>
              <a:rPr lang="zh-CN" altLang="en-US" sz="2000" b="1" dirty="0">
                <a:latin typeface="黑体" panose="02010609060101010101" pitchFamily="49" charset="-122"/>
                <a:ea typeface="黑体" panose="02010609060101010101" pitchFamily="49" charset="-122"/>
                <a:cs typeface="+mj-cs"/>
              </a:rPr>
              <a:t>年</a:t>
            </a:r>
            <a:r>
              <a:rPr lang="en-US" altLang="zh-CN" sz="2000" b="1" dirty="0">
                <a:latin typeface="黑体" panose="02010609060101010101" pitchFamily="49" charset="-122"/>
                <a:ea typeface="黑体" panose="02010609060101010101" pitchFamily="49" charset="-122"/>
                <a:cs typeface="+mj-cs"/>
              </a:rPr>
              <a:t>9</a:t>
            </a:r>
            <a:r>
              <a:rPr lang="zh-CN" altLang="en-US" sz="2000" b="1" dirty="0">
                <a:latin typeface="黑体" panose="02010609060101010101" pitchFamily="49" charset="-122"/>
                <a:ea typeface="黑体" panose="02010609060101010101" pitchFamily="49" charset="-122"/>
                <a:cs typeface="+mj-cs"/>
              </a:rPr>
              <a:t>月，起草组在江苏召开起草组工作会议，提出修改意见，形成征求意见稿。</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5" name="标题 1"/>
          <p:cNvSpPr txBox="1"/>
          <p:nvPr/>
        </p:nvSpPr>
        <p:spPr>
          <a:xfrm>
            <a:off x="714348" y="3428999"/>
            <a:ext cx="7929618" cy="785819"/>
          </a:xfrm>
          <a:prstGeom prst="rect">
            <a:avLst/>
          </a:prstGeom>
        </p:spPr>
        <p:txBody>
          <a:bodyPr vert="horz" rtlCol="0" anchor="ctr">
            <a:noAutofit/>
          </a:bodyPr>
          <a:lstStyle/>
          <a:p>
            <a:pPr>
              <a:spcBef>
                <a:spcPct val="0"/>
              </a:spcBef>
              <a:defRPr/>
            </a:pP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r>
              <a:rPr lang="en-US" altLang="zh-CN" sz="2000" b="1" dirty="0">
                <a:latin typeface="黑体" panose="02010609060101010101" pitchFamily="49" charset="-122"/>
                <a:ea typeface="黑体" panose="02010609060101010101" pitchFamily="49" charset="-122"/>
                <a:cs typeface="+mj-cs"/>
              </a:rPr>
              <a:t>2014</a:t>
            </a:r>
            <a:r>
              <a:rPr lang="zh-CN" altLang="en-US" sz="2000" b="1" dirty="0">
                <a:latin typeface="黑体" panose="02010609060101010101" pitchFamily="49" charset="-122"/>
                <a:ea typeface="黑体" panose="02010609060101010101" pitchFamily="49" charset="-122"/>
                <a:cs typeface="+mj-cs"/>
              </a:rPr>
              <a:t>年</a:t>
            </a:r>
            <a:r>
              <a:rPr lang="en-US" altLang="zh-CN" sz="2000" b="1" dirty="0">
                <a:latin typeface="黑体" panose="02010609060101010101" pitchFamily="49" charset="-122"/>
                <a:ea typeface="黑体" panose="02010609060101010101" pitchFamily="49" charset="-122"/>
                <a:cs typeface="+mj-cs"/>
              </a:rPr>
              <a:t>12</a:t>
            </a:r>
            <a:r>
              <a:rPr lang="zh-CN" altLang="en-US" sz="2000" b="1" dirty="0">
                <a:latin typeface="黑体" panose="02010609060101010101" pitchFamily="49" charset="-122"/>
                <a:ea typeface="黑体" panose="02010609060101010101" pitchFamily="49" charset="-122"/>
                <a:cs typeface="+mj-cs"/>
              </a:rPr>
              <a:t>月，国家质检总局以质检特函</a:t>
            </a:r>
            <a:r>
              <a:rPr lang="en-US" altLang="zh-CN" sz="2000" b="1" dirty="0">
                <a:latin typeface="黑体" panose="02010609060101010101" pitchFamily="49" charset="-122"/>
                <a:ea typeface="黑体" panose="02010609060101010101" pitchFamily="49" charset="-122"/>
                <a:cs typeface="+mj-cs"/>
              </a:rPr>
              <a:t>〔2014〕49</a:t>
            </a:r>
            <a:r>
              <a:rPr lang="zh-CN" altLang="en-US" sz="2000" b="1" dirty="0">
                <a:latin typeface="黑体" panose="02010609060101010101" pitchFamily="49" charset="-122"/>
                <a:ea typeface="黑体" panose="02010609060101010101" pitchFamily="49" charset="-122"/>
                <a:cs typeface="+mj-cs"/>
              </a:rPr>
              <a:t>号文征求有关部门、单位、专家及公民的意见。</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6" name="标题 1"/>
          <p:cNvSpPr txBox="1"/>
          <p:nvPr/>
        </p:nvSpPr>
        <p:spPr>
          <a:xfrm>
            <a:off x="714348" y="4143379"/>
            <a:ext cx="7929618" cy="785819"/>
          </a:xfrm>
          <a:prstGeom prst="rect">
            <a:avLst/>
          </a:prstGeom>
        </p:spPr>
        <p:txBody>
          <a:bodyPr vert="horz" rtlCol="0" anchor="ctr">
            <a:noAutofit/>
          </a:bodyPr>
          <a:lstStyle/>
          <a:p>
            <a:pPr>
              <a:spcBef>
                <a:spcPct val="0"/>
              </a:spcBef>
              <a:defRPr/>
            </a:pP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r>
              <a:rPr lang="en-US" altLang="zh-CN" sz="2000" b="1" dirty="0">
                <a:latin typeface="黑体" panose="02010609060101010101" pitchFamily="49" charset="-122"/>
                <a:ea typeface="黑体" panose="02010609060101010101" pitchFamily="49" charset="-122"/>
                <a:cs typeface="+mj-cs"/>
              </a:rPr>
              <a:t>2015</a:t>
            </a:r>
            <a:r>
              <a:rPr lang="zh-CN" altLang="en-US" sz="2000" b="1" dirty="0">
                <a:latin typeface="黑体" panose="02010609060101010101" pitchFamily="49" charset="-122"/>
                <a:ea typeface="黑体" panose="02010609060101010101" pitchFamily="49" charset="-122"/>
                <a:cs typeface="+mj-cs"/>
              </a:rPr>
              <a:t>年</a:t>
            </a:r>
            <a:r>
              <a:rPr lang="en-US" altLang="zh-CN" sz="2000" b="1" dirty="0">
                <a:latin typeface="黑体" panose="02010609060101010101" pitchFamily="49" charset="-122"/>
                <a:ea typeface="黑体" panose="02010609060101010101" pitchFamily="49" charset="-122"/>
                <a:cs typeface="+mj-cs"/>
              </a:rPr>
              <a:t>3</a:t>
            </a:r>
            <a:r>
              <a:rPr lang="zh-CN" altLang="en-US" sz="2000" b="1" dirty="0">
                <a:latin typeface="黑体" panose="02010609060101010101" pitchFamily="49" charset="-122"/>
                <a:ea typeface="黑体" panose="02010609060101010101" pitchFamily="49" charset="-122"/>
                <a:cs typeface="+mj-cs"/>
              </a:rPr>
              <a:t>月和</a:t>
            </a:r>
            <a:r>
              <a:rPr lang="en-US" altLang="zh-CN" sz="2000" b="1" dirty="0">
                <a:latin typeface="黑体" panose="02010609060101010101" pitchFamily="49" charset="-122"/>
                <a:ea typeface="黑体" panose="02010609060101010101" pitchFamily="49" charset="-122"/>
                <a:cs typeface="+mj-cs"/>
              </a:rPr>
              <a:t>6</a:t>
            </a:r>
            <a:r>
              <a:rPr lang="zh-CN" altLang="en-US" sz="2000" b="1" dirty="0">
                <a:latin typeface="黑体" panose="02010609060101010101" pitchFamily="49" charset="-122"/>
                <a:ea typeface="黑体" panose="02010609060101010101" pitchFamily="49" charset="-122"/>
                <a:cs typeface="+mj-cs"/>
              </a:rPr>
              <a:t>月，根据征求到的意见，起草组在北京召开会议对征求意见稿进行修改并形成送审稿。</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714348" y="4929199"/>
            <a:ext cx="7929618" cy="714380"/>
          </a:xfrm>
          <a:prstGeom prst="rect">
            <a:avLst/>
          </a:prstGeom>
        </p:spPr>
        <p:txBody>
          <a:bodyPr vert="horz" rtlCol="0" anchor="ctr">
            <a:noAutofit/>
          </a:bodyPr>
          <a:lstStyle/>
          <a:p>
            <a:pPr>
              <a:spcBef>
                <a:spcPct val="0"/>
              </a:spcBef>
              <a:defRPr/>
            </a:pP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r>
              <a:rPr lang="en-US" altLang="zh-CN" sz="2000" b="1" dirty="0">
                <a:latin typeface="黑体" panose="02010609060101010101" pitchFamily="49" charset="-122"/>
                <a:ea typeface="黑体" panose="02010609060101010101" pitchFamily="49" charset="-122"/>
                <a:cs typeface="+mj-cs"/>
              </a:rPr>
              <a:t>2015</a:t>
            </a:r>
            <a:r>
              <a:rPr lang="zh-CN" altLang="en-US" sz="2000" b="1" dirty="0">
                <a:latin typeface="黑体" panose="02010609060101010101" pitchFamily="49" charset="-122"/>
                <a:ea typeface="黑体" panose="02010609060101010101" pitchFamily="49" charset="-122"/>
                <a:cs typeface="+mj-cs"/>
              </a:rPr>
              <a:t>年</a:t>
            </a:r>
            <a:r>
              <a:rPr lang="en-US" altLang="zh-CN" sz="2000" b="1" dirty="0">
                <a:latin typeface="黑体" panose="02010609060101010101" pitchFamily="49" charset="-122"/>
                <a:ea typeface="黑体" panose="02010609060101010101" pitchFamily="49" charset="-122"/>
                <a:cs typeface="+mj-cs"/>
              </a:rPr>
              <a:t>11</a:t>
            </a:r>
            <a:r>
              <a:rPr lang="zh-CN" altLang="en-US" sz="2000" b="1" dirty="0">
                <a:latin typeface="黑体" panose="02010609060101010101" pitchFamily="49" charset="-122"/>
                <a:ea typeface="黑体" panose="02010609060101010101" pitchFamily="49" charset="-122"/>
                <a:cs typeface="+mj-cs"/>
              </a:rPr>
              <a:t>月，特种设备局将送审稿提交国家质检总局特种设备安全与节能技术委员会审议，起草组修改后形成报批稿。</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8" name="标题 1"/>
          <p:cNvSpPr txBox="1"/>
          <p:nvPr/>
        </p:nvSpPr>
        <p:spPr>
          <a:xfrm>
            <a:off x="714348" y="5643578"/>
            <a:ext cx="7929618" cy="571504"/>
          </a:xfrm>
          <a:prstGeom prst="rect">
            <a:avLst/>
          </a:prstGeom>
        </p:spPr>
        <p:txBody>
          <a:bodyPr vert="horz" rtlCol="0" anchor="ctr">
            <a:noAutofit/>
          </a:bodyPr>
          <a:lstStyle/>
          <a:p>
            <a:pPr>
              <a:spcBef>
                <a:spcPct val="0"/>
              </a:spcBef>
              <a:defRPr/>
            </a:pP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r>
              <a:rPr lang="en-US" altLang="zh-CN" sz="2000" b="1" dirty="0">
                <a:latin typeface="黑体" panose="02010609060101010101" pitchFamily="49" charset="-122"/>
                <a:ea typeface="黑体" panose="02010609060101010101" pitchFamily="49" charset="-122"/>
                <a:cs typeface="+mj-cs"/>
              </a:rPr>
              <a:t>2017</a:t>
            </a:r>
            <a:r>
              <a:rPr lang="zh-CN" altLang="en-US" sz="2000" b="1" dirty="0">
                <a:latin typeface="黑体" panose="02010609060101010101" pitchFamily="49" charset="-122"/>
                <a:ea typeface="黑体" panose="02010609060101010101" pitchFamily="49" charset="-122"/>
                <a:cs typeface="+mj-cs"/>
              </a:rPr>
              <a:t>年</a:t>
            </a:r>
            <a:r>
              <a:rPr lang="en-US" altLang="zh-CN" sz="2000" b="1" dirty="0">
                <a:latin typeface="黑体" panose="02010609060101010101" pitchFamily="49" charset="-122"/>
                <a:ea typeface="黑体" panose="02010609060101010101" pitchFamily="49" charset="-122"/>
                <a:cs typeface="+mj-cs"/>
              </a:rPr>
              <a:t>1</a:t>
            </a:r>
            <a:r>
              <a:rPr lang="zh-CN" altLang="en-US" sz="2000" b="1" dirty="0">
                <a:latin typeface="黑体" panose="02010609060101010101" pitchFamily="49" charset="-122"/>
                <a:ea typeface="黑体" panose="02010609060101010101" pitchFamily="49" charset="-122"/>
                <a:cs typeface="+mj-cs"/>
              </a:rPr>
              <a:t>月</a:t>
            </a:r>
            <a:r>
              <a:rPr lang="en-US" altLang="zh-CN" sz="2000" b="1" dirty="0">
                <a:latin typeface="黑体" panose="02010609060101010101" pitchFamily="49" charset="-122"/>
                <a:ea typeface="黑体" panose="02010609060101010101" pitchFamily="49" charset="-122"/>
                <a:cs typeface="+mj-cs"/>
              </a:rPr>
              <a:t>16</a:t>
            </a:r>
            <a:r>
              <a:rPr lang="zh-CN" altLang="en-US" sz="2000" b="1" dirty="0">
                <a:latin typeface="黑体" panose="02010609060101010101" pitchFamily="49" charset="-122"/>
                <a:ea typeface="黑体" panose="02010609060101010101" pitchFamily="49" charset="-122"/>
                <a:cs typeface="+mj-cs"/>
              </a:rPr>
              <a:t>日，国家质检总局批准颁布。</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3000"/>
                                        <p:tgtEl>
                                          <p:spTgt spid="7"/>
                                        </p:tgtEl>
                                      </p:cBhvr>
                                    </p:animEffect>
                                  </p:childTnLst>
                                </p:cTn>
                              </p:par>
                            </p:childTnLst>
                          </p:cTn>
                        </p:par>
                        <p:par>
                          <p:cTn id="8" fill="hold">
                            <p:stCondLst>
                              <p:cond delay="30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3000"/>
                                        <p:tgtEl>
                                          <p:spTgt spid="13"/>
                                        </p:tgtEl>
                                      </p:cBhvr>
                                    </p:animEffect>
                                  </p:childTnLst>
                                </p:cTn>
                              </p:par>
                            </p:childTnLst>
                          </p:cTn>
                        </p:par>
                        <p:par>
                          <p:cTn id="12" fill="hold">
                            <p:stCondLst>
                              <p:cond delay="6000"/>
                            </p:stCondLst>
                            <p:childTnLst>
                              <p:par>
                                <p:cTn id="13" presetID="14" presetClass="entr" presetSubtype="1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randombar(horizontal)">
                                      <p:cBhvr>
                                        <p:cTn id="15" dur="3000"/>
                                        <p:tgtEl>
                                          <p:spTgt spid="14"/>
                                        </p:tgtEl>
                                      </p:cBhvr>
                                    </p:animEffect>
                                  </p:childTnLst>
                                </p:cTn>
                              </p:par>
                            </p:childTnLst>
                          </p:cTn>
                        </p:par>
                        <p:par>
                          <p:cTn id="16" fill="hold">
                            <p:stCondLst>
                              <p:cond delay="9000"/>
                            </p:stCondLst>
                            <p:childTnLst>
                              <p:par>
                                <p:cTn id="17" presetID="14" presetClass="entr" presetSubtype="1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randombar(horizontal)">
                                      <p:cBhvr>
                                        <p:cTn id="19" dur="3000"/>
                                        <p:tgtEl>
                                          <p:spTgt spid="15"/>
                                        </p:tgtEl>
                                      </p:cBhvr>
                                    </p:animEffect>
                                  </p:childTnLst>
                                </p:cTn>
                              </p:par>
                            </p:childTnLst>
                          </p:cTn>
                        </p:par>
                        <p:par>
                          <p:cTn id="20" fill="hold">
                            <p:stCondLst>
                              <p:cond delay="12000"/>
                            </p:stCondLst>
                            <p:childTnLst>
                              <p:par>
                                <p:cTn id="21" presetID="14" presetClass="entr" presetSubtype="1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3000"/>
                                        <p:tgtEl>
                                          <p:spTgt spid="16"/>
                                        </p:tgtEl>
                                      </p:cBhvr>
                                    </p:animEffect>
                                  </p:childTnLst>
                                </p:cTn>
                              </p:par>
                            </p:childTnLst>
                          </p:cTn>
                        </p:par>
                        <p:par>
                          <p:cTn id="24" fill="hold">
                            <p:stCondLst>
                              <p:cond delay="15000"/>
                            </p:stCondLst>
                            <p:childTnLst>
                              <p:par>
                                <p:cTn id="25" presetID="14" presetClass="entr" presetSubtype="1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randombar(horizontal)">
                                      <p:cBhvr>
                                        <p:cTn id="27" dur="3000"/>
                                        <p:tgtEl>
                                          <p:spTgt spid="17"/>
                                        </p:tgtEl>
                                      </p:cBhvr>
                                    </p:animEffect>
                                  </p:childTnLst>
                                </p:cTn>
                              </p:par>
                            </p:childTnLst>
                          </p:cTn>
                        </p:par>
                        <p:par>
                          <p:cTn id="28" fill="hold">
                            <p:stCondLst>
                              <p:cond delay="18000"/>
                            </p:stCondLst>
                            <p:childTnLst>
                              <p:par>
                                <p:cTn id="29" presetID="14" presetClass="entr" presetSubtype="1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randombar(horizontal)">
                                      <p:cBhvr>
                                        <p:cTn id="31" dur="3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4" grpId="0"/>
      <p:bldP spid="15" grpId="0"/>
      <p:bldP spid="16" grpId="0"/>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二、制定背景</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714348" y="1000107"/>
            <a:ext cx="7929618" cy="642943"/>
          </a:xfrm>
          <a:prstGeom prst="rect">
            <a:avLst/>
          </a:prstGeom>
        </p:spPr>
        <p:txBody>
          <a:bodyPr vert="horz" rtlCol="0" anchor="ctr">
            <a:noAutofit/>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zh-CN" altLang="en-US" sz="25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rPr>
              <a:t>●安全技术规范的现状</a:t>
            </a:r>
            <a:endParaRPr kumimoji="0" lang="zh-CN" altLang="en-US" sz="25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714348" y="1500175"/>
            <a:ext cx="7929618" cy="1000132"/>
          </a:xfrm>
          <a:prstGeom prst="rect">
            <a:avLst/>
          </a:prstGeom>
        </p:spPr>
        <p:txBody>
          <a:bodyPr vert="horz" rtlCol="0" anchor="ctr">
            <a:noAutofit/>
          </a:bodyPr>
          <a:lstStyle/>
          <a:p>
            <a:pPr>
              <a:spcBef>
                <a:spcPct val="0"/>
              </a:spcBef>
              <a:defRPr/>
            </a:pPr>
            <a:r>
              <a:rPr lang="en-US" altLang="zh-CN" sz="2000" b="1" dirty="0">
                <a:solidFill>
                  <a:schemeClr val="tx2">
                    <a:lumMod val="50000"/>
                    <a:lumOff val="50000"/>
                  </a:schemeClr>
                </a:solidFill>
                <a:latin typeface="黑体" panose="02010609060101010101" pitchFamily="49" charset="-122"/>
                <a:ea typeface="黑体" panose="02010609060101010101" pitchFamily="49" charset="-122"/>
                <a:cs typeface="+mj-cs"/>
              </a:rPr>
              <a:t>※</a:t>
            </a:r>
            <a:r>
              <a:rPr lang="zh-CN" altLang="en-US" sz="2000" b="1" dirty="0">
                <a:latin typeface="黑体" panose="02010609060101010101" pitchFamily="49" charset="-122"/>
                <a:ea typeface="黑体" panose="02010609060101010101" pitchFamily="49" charset="-122"/>
                <a:cs typeface="+mj-cs"/>
              </a:rPr>
              <a:t>按特种设备种类（锅炉、压力容器、压力管道、电梯、起重机械等）编制；</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714348" y="3571877"/>
            <a:ext cx="7929618" cy="714380"/>
          </a:xfrm>
          <a:prstGeom prst="rect">
            <a:avLst/>
          </a:prstGeom>
        </p:spPr>
        <p:txBody>
          <a:bodyPr vert="horz" rtlCol="0" anchor="ctr">
            <a:noAutofit/>
          </a:bodyPr>
          <a:lstStyle/>
          <a:p>
            <a:pPr>
              <a:spcBef>
                <a:spcPct val="0"/>
              </a:spcBef>
              <a:defRPr/>
            </a:pPr>
            <a:r>
              <a:rPr kumimoji="0" lang="zh-CN" altLang="en-US" sz="25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rPr>
              <a:t>●与</a:t>
            </a:r>
            <a:r>
              <a:rPr kumimoji="0" lang="en-US" altLang="zh-CN" sz="25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rPr>
              <a:t>《</a:t>
            </a:r>
            <a:r>
              <a:rPr kumimoji="0" lang="zh-CN" altLang="en-US" sz="25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rPr>
              <a:t>特种设备安全法</a:t>
            </a:r>
            <a:r>
              <a:rPr kumimoji="0" lang="en-US" altLang="zh-CN" sz="25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rPr>
              <a:t>》</a:t>
            </a:r>
            <a:r>
              <a:rPr kumimoji="0" lang="zh-CN" altLang="en-US" sz="25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rPr>
              <a:t>符合性</a:t>
            </a:r>
            <a:endParaRPr kumimoji="0" lang="zh-CN" altLang="en-US" sz="25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endParaRPr>
          </a:p>
        </p:txBody>
      </p:sp>
      <p:sp>
        <p:nvSpPr>
          <p:cNvPr id="12" name="标题 1"/>
          <p:cNvSpPr txBox="1"/>
          <p:nvPr/>
        </p:nvSpPr>
        <p:spPr>
          <a:xfrm>
            <a:off x="714348" y="2357430"/>
            <a:ext cx="7929618" cy="642943"/>
          </a:xfrm>
          <a:prstGeom prst="rect">
            <a:avLst/>
          </a:prstGeom>
        </p:spPr>
        <p:txBody>
          <a:bodyPr vert="horz" rtlCol="0" anchor="ctr">
            <a:noAutofit/>
          </a:bodyPr>
          <a:lstStyle/>
          <a:p>
            <a:pPr>
              <a:spcBef>
                <a:spcPct val="0"/>
              </a:spcBef>
              <a:defRPr/>
            </a:pPr>
            <a:r>
              <a:rPr lang="en-US" altLang="zh-CN" sz="2000" b="1" dirty="0">
                <a:solidFill>
                  <a:schemeClr val="tx2">
                    <a:lumMod val="50000"/>
                    <a:lumOff val="50000"/>
                  </a:schemeClr>
                </a:solidFill>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cs typeface="+mj-cs"/>
              </a:rPr>
              <a:t>规范数量多、零散，但又不完整。</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9" name="标题 1"/>
          <p:cNvSpPr txBox="1"/>
          <p:nvPr/>
        </p:nvSpPr>
        <p:spPr>
          <a:xfrm>
            <a:off x="1142976" y="2928933"/>
            <a:ext cx="5357850" cy="500067"/>
          </a:xfrm>
          <a:prstGeom prst="rect">
            <a:avLst/>
          </a:prstGeom>
        </p:spPr>
        <p:txBody>
          <a:bodyPr vert="horz" rtlCol="0" anchor="ctr">
            <a:noAutofit/>
          </a:bodyPr>
          <a:lstStyle/>
          <a:p>
            <a:pPr>
              <a:spcBef>
                <a:spcPct val="0"/>
              </a:spcBef>
              <a:defRPr/>
            </a:pPr>
            <a:r>
              <a:rPr lang="zh-CN" altLang="en-US" sz="2000" b="1" dirty="0">
                <a:solidFill>
                  <a:srgbClr val="FF0000"/>
                </a:solidFill>
                <a:latin typeface="楷体" panose="02010609060101010101" pitchFamily="49" charset="-122"/>
                <a:ea typeface="楷体" panose="02010609060101010101" pitchFamily="49" charset="-122"/>
                <a:cs typeface="+mj-cs"/>
              </a:rPr>
              <a:t>需要理顺、优化现有安全技术规范。</a:t>
            </a:r>
            <a:endParaRPr kumimoji="0" lang="zh-CN" altLang="en-US" sz="20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cs typeface="+mj-cs"/>
            </a:endParaRPr>
          </a:p>
        </p:txBody>
      </p:sp>
      <p:sp>
        <p:nvSpPr>
          <p:cNvPr id="20" name="标题 1"/>
          <p:cNvSpPr txBox="1"/>
          <p:nvPr/>
        </p:nvSpPr>
        <p:spPr>
          <a:xfrm>
            <a:off x="785786" y="4214819"/>
            <a:ext cx="7929618" cy="571504"/>
          </a:xfrm>
          <a:prstGeom prst="rect">
            <a:avLst/>
          </a:prstGeom>
        </p:spPr>
        <p:txBody>
          <a:bodyPr vert="horz" rtlCol="0" anchor="ctr">
            <a:noAutofit/>
          </a:bodyPr>
          <a:lstStyle/>
          <a:p>
            <a:pPr>
              <a:spcBef>
                <a:spcPct val="0"/>
              </a:spcBef>
              <a:defRPr/>
            </a:pPr>
            <a:r>
              <a:rPr lang="en-US" altLang="zh-CN" sz="2000" b="1" dirty="0">
                <a:solidFill>
                  <a:schemeClr val="tx2">
                    <a:lumMod val="50000"/>
                    <a:lumOff val="50000"/>
                  </a:schemeClr>
                </a:solidFill>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cs typeface="+mj-cs"/>
              </a:rPr>
              <a:t>管理要求上不协调、不统一；</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1" name="标题 1"/>
          <p:cNvSpPr txBox="1"/>
          <p:nvPr/>
        </p:nvSpPr>
        <p:spPr>
          <a:xfrm>
            <a:off x="785786" y="4786323"/>
            <a:ext cx="7929618" cy="571504"/>
          </a:xfrm>
          <a:prstGeom prst="rect">
            <a:avLst/>
          </a:prstGeom>
        </p:spPr>
        <p:txBody>
          <a:bodyPr vert="horz" rtlCol="0" anchor="ctr">
            <a:noAutofit/>
          </a:bodyPr>
          <a:lstStyle/>
          <a:p>
            <a:pPr>
              <a:spcBef>
                <a:spcPct val="0"/>
              </a:spcBef>
              <a:defRPr/>
            </a:pPr>
            <a:r>
              <a:rPr lang="en-US" altLang="zh-CN" sz="2000" b="1" dirty="0">
                <a:solidFill>
                  <a:schemeClr val="tx2">
                    <a:lumMod val="50000"/>
                    <a:lumOff val="50000"/>
                  </a:schemeClr>
                </a:solidFill>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cs typeface="+mj-cs"/>
              </a:rPr>
              <a:t>已颁布的</a:t>
            </a:r>
            <a:r>
              <a:rPr lang="en-US" altLang="zh-CN" sz="2000" b="1" dirty="0">
                <a:latin typeface="黑体" panose="02010609060101010101" pitchFamily="49" charset="-122"/>
                <a:ea typeface="黑体" panose="02010609060101010101" pitchFamily="49" charset="-122"/>
                <a:cs typeface="+mj-cs"/>
              </a:rPr>
              <a:t>TSG</a:t>
            </a:r>
            <a:r>
              <a:rPr lang="zh-CN" altLang="en-US" sz="2000" b="1" dirty="0">
                <a:latin typeface="黑体" panose="02010609060101010101" pitchFamily="49" charset="-122"/>
                <a:ea typeface="黑体" panose="02010609060101010101" pitchFamily="49" charset="-122"/>
                <a:cs typeface="+mj-cs"/>
              </a:rPr>
              <a:t>有的与</a:t>
            </a:r>
            <a:r>
              <a:rPr lang="en-US" altLang="zh-CN" sz="2000" b="1" dirty="0">
                <a:latin typeface="黑体" panose="02010609060101010101" pitchFamily="49" charset="-122"/>
                <a:ea typeface="黑体" panose="02010609060101010101" pitchFamily="49" charset="-122"/>
                <a:cs typeface="+mj-cs"/>
              </a:rPr>
              <a:t>《</a:t>
            </a:r>
            <a:r>
              <a:rPr lang="zh-CN" altLang="en-US" sz="2000" b="1" dirty="0">
                <a:latin typeface="黑体" panose="02010609060101010101" pitchFamily="49" charset="-122"/>
                <a:ea typeface="黑体" panose="02010609060101010101" pitchFamily="49" charset="-122"/>
                <a:cs typeface="+mj-cs"/>
              </a:rPr>
              <a:t>特种设备安全法</a:t>
            </a:r>
            <a:r>
              <a:rPr lang="en-US" altLang="zh-CN" sz="2000" b="1" dirty="0">
                <a:latin typeface="黑体" panose="02010609060101010101" pitchFamily="49" charset="-122"/>
                <a:ea typeface="黑体" panose="02010609060101010101" pitchFamily="49" charset="-122"/>
                <a:cs typeface="+mj-cs"/>
              </a:rPr>
              <a:t>》</a:t>
            </a:r>
            <a:r>
              <a:rPr lang="zh-CN" altLang="en-US" sz="2000" b="1" dirty="0">
                <a:latin typeface="黑体" panose="02010609060101010101" pitchFamily="49" charset="-122"/>
                <a:ea typeface="黑体" panose="02010609060101010101" pitchFamily="49" charset="-122"/>
                <a:cs typeface="+mj-cs"/>
              </a:rPr>
              <a:t>不一致。</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2" name="标题 1"/>
          <p:cNvSpPr txBox="1"/>
          <p:nvPr/>
        </p:nvSpPr>
        <p:spPr>
          <a:xfrm>
            <a:off x="1142976" y="5429265"/>
            <a:ext cx="7000924" cy="714380"/>
          </a:xfrm>
          <a:prstGeom prst="rect">
            <a:avLst/>
          </a:prstGeom>
        </p:spPr>
        <p:txBody>
          <a:bodyPr vert="horz" rtlCol="0" anchor="ctr">
            <a:noAutofit/>
          </a:bodyPr>
          <a:lstStyle/>
          <a:p>
            <a:pPr>
              <a:spcBef>
                <a:spcPct val="0"/>
              </a:spcBef>
              <a:defRPr/>
            </a:pPr>
            <a:r>
              <a:rPr lang="zh-CN" altLang="en-US" sz="2000" b="1" dirty="0">
                <a:solidFill>
                  <a:srgbClr val="FF0000"/>
                </a:solidFill>
                <a:latin typeface="楷体" panose="02010609060101010101" pitchFamily="49" charset="-122"/>
                <a:ea typeface="楷体" panose="02010609060101010101" pitchFamily="49" charset="-122"/>
                <a:cs typeface="+mj-cs"/>
              </a:rPr>
              <a:t>需要按照</a:t>
            </a:r>
            <a:r>
              <a:rPr lang="en-US" altLang="zh-CN" sz="2000" b="1" dirty="0">
                <a:solidFill>
                  <a:srgbClr val="FF0000"/>
                </a:solidFill>
                <a:latin typeface="楷体" panose="02010609060101010101" pitchFamily="49" charset="-122"/>
                <a:ea typeface="楷体" panose="02010609060101010101" pitchFamily="49" charset="-122"/>
                <a:cs typeface="+mj-cs"/>
              </a:rPr>
              <a:t>《</a:t>
            </a:r>
            <a:r>
              <a:rPr lang="zh-CN" altLang="en-US" sz="2000" b="1" dirty="0">
                <a:solidFill>
                  <a:srgbClr val="FF0000"/>
                </a:solidFill>
                <a:latin typeface="楷体" panose="02010609060101010101" pitchFamily="49" charset="-122"/>
                <a:ea typeface="楷体" panose="02010609060101010101" pitchFamily="49" charset="-122"/>
                <a:cs typeface="+mj-cs"/>
              </a:rPr>
              <a:t>特种设备安全法</a:t>
            </a:r>
            <a:r>
              <a:rPr lang="en-US" altLang="zh-CN" sz="2000" b="1" dirty="0">
                <a:solidFill>
                  <a:srgbClr val="FF0000"/>
                </a:solidFill>
                <a:latin typeface="楷体" panose="02010609060101010101" pitchFamily="49" charset="-122"/>
                <a:ea typeface="楷体" panose="02010609060101010101" pitchFamily="49" charset="-122"/>
                <a:cs typeface="+mj-cs"/>
              </a:rPr>
              <a:t>》</a:t>
            </a:r>
            <a:r>
              <a:rPr lang="zh-CN" altLang="en-US" sz="2000" b="1" dirty="0">
                <a:solidFill>
                  <a:srgbClr val="FF0000"/>
                </a:solidFill>
                <a:latin typeface="楷体" panose="02010609060101010101" pitchFamily="49" charset="-122"/>
                <a:ea typeface="楷体" panose="02010609060101010101" pitchFamily="49" charset="-122"/>
                <a:cs typeface="+mj-cs"/>
              </a:rPr>
              <a:t>的规定，对特种设备使用管理和特种设备使用登记进行细化、规范化。</a:t>
            </a:r>
            <a:endParaRPr kumimoji="0" lang="zh-CN" altLang="en-US" sz="20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anim calcmode="discrete" valueType="clr">
                                      <p:cBhvr override="childStyle">
                                        <p:cTn id="7"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gtEl>
                                        <p:attrNameLst>
                                          <p:attrName>fillcolor</p:attrName>
                                        </p:attrNameLst>
                                      </p:cBhvr>
                                      <p:tavLst>
                                        <p:tav tm="0">
                                          <p:val>
                                            <p:clrVal>
                                              <a:schemeClr val="accent2"/>
                                            </p:clrVal>
                                          </p:val>
                                        </p:tav>
                                        <p:tav tm="50000">
                                          <p:val>
                                            <p:clrVal>
                                              <a:schemeClr val="hlink"/>
                                            </p:clrVal>
                                          </p:val>
                                        </p:tav>
                                      </p:tavLst>
                                    </p:anim>
                                    <p:set>
                                      <p:cBhvr>
                                        <p:cTn id="9" dur="80"/>
                                        <p:tgtEl>
                                          <p:spTgt spid="13"/>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2"/>
                                        </p:tgtEl>
                                        <p:attrNameLst>
                                          <p:attrName>style.visibility</p:attrName>
                                        </p:attrNameLst>
                                      </p:cBhvr>
                                      <p:to>
                                        <p:strVal val="visible"/>
                                      </p:to>
                                    </p:set>
                                    <p:anim calcmode="discrete" valueType="clr">
                                      <p:cBhvr override="childStyle">
                                        <p:cTn id="14"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2"/>
                                        </p:tgtEl>
                                        <p:attrNameLst>
                                          <p:attrName>fillcolor</p:attrName>
                                        </p:attrNameLst>
                                      </p:cBhvr>
                                      <p:tavLst>
                                        <p:tav tm="0">
                                          <p:val>
                                            <p:clrVal>
                                              <a:schemeClr val="accent2"/>
                                            </p:clrVal>
                                          </p:val>
                                        </p:tav>
                                        <p:tav tm="50000">
                                          <p:val>
                                            <p:clrVal>
                                              <a:schemeClr val="hlink"/>
                                            </p:clrVal>
                                          </p:val>
                                        </p:tav>
                                      </p:tavLst>
                                    </p:anim>
                                    <p:set>
                                      <p:cBhvr>
                                        <p:cTn id="16" dur="80"/>
                                        <p:tgtEl>
                                          <p:spTgt spid="12"/>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9"/>
                                        </p:tgtEl>
                                        <p:attrNameLst>
                                          <p:attrName>style.visibility</p:attrName>
                                        </p:attrNameLst>
                                      </p:cBhvr>
                                      <p:to>
                                        <p:strVal val="visible"/>
                                      </p:to>
                                    </p:set>
                                    <p:anim calcmode="discrete" valueType="clr">
                                      <p:cBhvr override="childStyle">
                                        <p:cTn id="21" dur="80"/>
                                        <p:tgtEl>
                                          <p:spTgt spid="19"/>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9"/>
                                        </p:tgtEl>
                                        <p:attrNameLst>
                                          <p:attrName>fillcolor</p:attrName>
                                        </p:attrNameLst>
                                      </p:cBhvr>
                                      <p:tavLst>
                                        <p:tav tm="0">
                                          <p:val>
                                            <p:clrVal>
                                              <a:schemeClr val="accent2"/>
                                            </p:clrVal>
                                          </p:val>
                                        </p:tav>
                                        <p:tav tm="50000">
                                          <p:val>
                                            <p:clrVal>
                                              <a:schemeClr val="hlink"/>
                                            </p:clrVal>
                                          </p:val>
                                        </p:tav>
                                      </p:tavLst>
                                    </p:anim>
                                    <p:set>
                                      <p:cBhvr>
                                        <p:cTn id="23" dur="80"/>
                                        <p:tgtEl>
                                          <p:spTgt spid="19"/>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7"/>
                                        </p:tgtEl>
                                        <p:attrNameLst>
                                          <p:attrName>style.visibility</p:attrName>
                                        </p:attrNameLst>
                                      </p:cBhvr>
                                      <p:to>
                                        <p:strVal val="visible"/>
                                      </p:to>
                                    </p:set>
                                    <p:anim calcmode="discrete" valueType="clr">
                                      <p:cBhvr override="childStyle">
                                        <p:cTn id="28"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7"/>
                                        </p:tgtEl>
                                        <p:attrNameLst>
                                          <p:attrName>fillcolor</p:attrName>
                                        </p:attrNameLst>
                                      </p:cBhvr>
                                      <p:tavLst>
                                        <p:tav tm="0">
                                          <p:val>
                                            <p:clrVal>
                                              <a:schemeClr val="accent2"/>
                                            </p:clrVal>
                                          </p:val>
                                        </p:tav>
                                        <p:tav tm="50000">
                                          <p:val>
                                            <p:clrVal>
                                              <a:schemeClr val="hlink"/>
                                            </p:clrVal>
                                          </p:val>
                                        </p:tav>
                                      </p:tavLst>
                                    </p:anim>
                                    <p:set>
                                      <p:cBhvr>
                                        <p:cTn id="30" dur="80"/>
                                        <p:tgtEl>
                                          <p:spTgt spid="17"/>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20"/>
                                        </p:tgtEl>
                                        <p:attrNameLst>
                                          <p:attrName>style.visibility</p:attrName>
                                        </p:attrNameLst>
                                      </p:cBhvr>
                                      <p:to>
                                        <p:strVal val="visible"/>
                                      </p:to>
                                    </p:set>
                                    <p:anim calcmode="discrete" valueType="clr">
                                      <p:cBhvr override="childStyle">
                                        <p:cTn id="35"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20"/>
                                        </p:tgtEl>
                                        <p:attrNameLst>
                                          <p:attrName>fillcolor</p:attrName>
                                        </p:attrNameLst>
                                      </p:cBhvr>
                                      <p:tavLst>
                                        <p:tav tm="0">
                                          <p:val>
                                            <p:clrVal>
                                              <a:schemeClr val="accent2"/>
                                            </p:clrVal>
                                          </p:val>
                                        </p:tav>
                                        <p:tav tm="50000">
                                          <p:val>
                                            <p:clrVal>
                                              <a:schemeClr val="hlink"/>
                                            </p:clrVal>
                                          </p:val>
                                        </p:tav>
                                      </p:tavLst>
                                    </p:anim>
                                    <p:set>
                                      <p:cBhvr>
                                        <p:cTn id="37" dur="80"/>
                                        <p:tgtEl>
                                          <p:spTgt spid="20"/>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21"/>
                                        </p:tgtEl>
                                        <p:attrNameLst>
                                          <p:attrName>style.visibility</p:attrName>
                                        </p:attrNameLst>
                                      </p:cBhvr>
                                      <p:to>
                                        <p:strVal val="visible"/>
                                      </p:to>
                                    </p:set>
                                    <p:anim calcmode="discrete" valueType="clr">
                                      <p:cBhvr override="childStyle">
                                        <p:cTn id="42" dur="8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21"/>
                                        </p:tgtEl>
                                        <p:attrNameLst>
                                          <p:attrName>fillcolor</p:attrName>
                                        </p:attrNameLst>
                                      </p:cBhvr>
                                      <p:tavLst>
                                        <p:tav tm="0">
                                          <p:val>
                                            <p:clrVal>
                                              <a:schemeClr val="accent2"/>
                                            </p:clrVal>
                                          </p:val>
                                        </p:tav>
                                        <p:tav tm="50000">
                                          <p:val>
                                            <p:clrVal>
                                              <a:schemeClr val="hlink"/>
                                            </p:clrVal>
                                          </p:val>
                                        </p:tav>
                                      </p:tavLst>
                                    </p:anim>
                                    <p:set>
                                      <p:cBhvr>
                                        <p:cTn id="44" dur="80"/>
                                        <p:tgtEl>
                                          <p:spTgt spid="21"/>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27" presetClass="entr" presetSubtype="0" fill="hold" grpId="0" nodeType="clickEffect">
                                  <p:stCondLst>
                                    <p:cond delay="0"/>
                                  </p:stCondLst>
                                  <p:iterate type="lt">
                                    <p:tmPct val="50000"/>
                                  </p:iterate>
                                  <p:childTnLst>
                                    <p:set>
                                      <p:cBhvr>
                                        <p:cTn id="48" dur="1" fill="hold">
                                          <p:stCondLst>
                                            <p:cond delay="0"/>
                                          </p:stCondLst>
                                        </p:cTn>
                                        <p:tgtEl>
                                          <p:spTgt spid="22"/>
                                        </p:tgtEl>
                                        <p:attrNameLst>
                                          <p:attrName>style.visibility</p:attrName>
                                        </p:attrNameLst>
                                      </p:cBhvr>
                                      <p:to>
                                        <p:strVal val="visible"/>
                                      </p:to>
                                    </p:set>
                                    <p:anim calcmode="discrete" valueType="clr">
                                      <p:cBhvr override="childStyle">
                                        <p:cTn id="49" dur="80"/>
                                        <p:tgtEl>
                                          <p:spTgt spid="22"/>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22"/>
                                        </p:tgtEl>
                                        <p:attrNameLst>
                                          <p:attrName>fillcolor</p:attrName>
                                        </p:attrNameLst>
                                      </p:cBhvr>
                                      <p:tavLst>
                                        <p:tav tm="0">
                                          <p:val>
                                            <p:clrVal>
                                              <a:schemeClr val="accent2"/>
                                            </p:clrVal>
                                          </p:val>
                                        </p:tav>
                                        <p:tav tm="50000">
                                          <p:val>
                                            <p:clrVal>
                                              <a:schemeClr val="hlink"/>
                                            </p:clrVal>
                                          </p:val>
                                        </p:tav>
                                      </p:tavLst>
                                    </p:anim>
                                    <p:set>
                                      <p:cBhvr>
                                        <p:cTn id="51" dur="80"/>
                                        <p:tgtEl>
                                          <p:spTgt spid="2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12" grpId="0"/>
      <p:bldP spid="19" grpId="0"/>
      <p:bldP spid="20"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二、制定背景</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714348" y="1000108"/>
            <a:ext cx="8286776" cy="1387496"/>
          </a:xfrm>
          <a:prstGeom prst="rect">
            <a:avLst/>
          </a:prstGeom>
        </p:spPr>
        <p:txBody>
          <a:bodyPr vert="horz" rtlCol="0" anchor="ctr">
            <a:noAutofit/>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zh-CN" altLang="en-US" sz="25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rPr>
              <a:t>●</a:t>
            </a:r>
            <a:r>
              <a:rPr lang="zh-CN" altLang="en-US" sz="2500" b="1" dirty="0">
                <a:solidFill>
                  <a:schemeClr val="bg2">
                    <a:lumMod val="25000"/>
                  </a:schemeClr>
                </a:solidFill>
                <a:latin typeface="黑体" panose="02010609060101010101" pitchFamily="49" charset="-122"/>
                <a:ea typeface="黑体" panose="02010609060101010101" pitchFamily="49" charset="-122"/>
                <a:cs typeface="+mj-cs"/>
              </a:rPr>
              <a:t>安全技术规范分类</a:t>
            </a:r>
            <a:r>
              <a:rPr lang="en-US" altLang="zh-CN" sz="2500" b="1" dirty="0">
                <a:solidFill>
                  <a:schemeClr val="bg2">
                    <a:lumMod val="25000"/>
                  </a:schemeClr>
                </a:solidFill>
                <a:latin typeface="黑体" panose="02010609060101010101" pitchFamily="49" charset="-122"/>
                <a:ea typeface="黑体" panose="02010609060101010101" pitchFamily="49" charset="-122"/>
                <a:cs typeface="+mj-cs"/>
              </a:rPr>
              <a:t>——《</a:t>
            </a:r>
            <a:r>
              <a:rPr lang="zh-CN" altLang="en-US" sz="2500" b="1" dirty="0">
                <a:solidFill>
                  <a:schemeClr val="bg2">
                    <a:lumMod val="25000"/>
                  </a:schemeClr>
                </a:solidFill>
                <a:latin typeface="黑体" panose="02010609060101010101" pitchFamily="49" charset="-122"/>
                <a:ea typeface="黑体" panose="02010609060101010101" pitchFamily="49" charset="-122"/>
                <a:cs typeface="+mj-cs"/>
              </a:rPr>
              <a:t>特种设备安全技术规范制定导则</a:t>
            </a:r>
            <a:r>
              <a:rPr lang="en-US" altLang="zh-CN" sz="2500" b="1" dirty="0">
                <a:solidFill>
                  <a:schemeClr val="bg2">
                    <a:lumMod val="25000"/>
                  </a:schemeClr>
                </a:solidFill>
                <a:latin typeface="黑体" panose="02010609060101010101" pitchFamily="49" charset="-122"/>
                <a:ea typeface="黑体" panose="02010609060101010101" pitchFamily="49" charset="-122"/>
                <a:cs typeface="+mj-cs"/>
              </a:rPr>
              <a:t>》</a:t>
            </a:r>
            <a:r>
              <a:rPr kumimoji="0" lang="zh-CN" altLang="en-US" sz="25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rPr>
              <a:t>（</a:t>
            </a:r>
            <a:r>
              <a:rPr lang="en-US" altLang="zh-CN" sz="2500" b="1" dirty="0">
                <a:solidFill>
                  <a:schemeClr val="bg2">
                    <a:lumMod val="25000"/>
                  </a:schemeClr>
                </a:solidFill>
                <a:latin typeface="黑体" panose="02010609060101010101" pitchFamily="49" charset="-122"/>
                <a:ea typeface="黑体" panose="02010609060101010101" pitchFamily="49" charset="-122"/>
                <a:cs typeface="+mj-cs"/>
              </a:rPr>
              <a:t>TSG 01-2014</a:t>
            </a:r>
            <a:r>
              <a:rPr kumimoji="0" lang="zh-CN" altLang="en-US" sz="25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rPr>
              <a:t>）</a:t>
            </a:r>
            <a:endParaRPr kumimoji="0" lang="zh-CN" altLang="en-US" sz="25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714348" y="2376239"/>
            <a:ext cx="7929618" cy="1000132"/>
          </a:xfrm>
          <a:prstGeom prst="rect">
            <a:avLst/>
          </a:prstGeom>
        </p:spPr>
        <p:txBody>
          <a:bodyPr vert="horz" rtlCol="0" anchor="ctr">
            <a:noAutofit/>
          </a:bodyPr>
          <a:lstStyle/>
          <a:p>
            <a:pPr>
              <a:spcBef>
                <a:spcPct val="0"/>
              </a:spcBef>
              <a:defRPr/>
            </a:pPr>
            <a:r>
              <a:rPr lang="en-US" altLang="zh-CN" sz="2000" b="1" dirty="0">
                <a:solidFill>
                  <a:schemeClr val="tx2">
                    <a:lumMod val="50000"/>
                    <a:lumOff val="50000"/>
                  </a:schemeClr>
                </a:solidFill>
                <a:latin typeface="黑体" panose="02010609060101010101" pitchFamily="49" charset="-122"/>
                <a:ea typeface="黑体" panose="02010609060101010101" pitchFamily="49" charset="-122"/>
                <a:cs typeface="+mj-cs"/>
              </a:rPr>
              <a:t>※</a:t>
            </a:r>
            <a:r>
              <a:rPr lang="zh-CN" altLang="en-US" sz="2000" b="1" u="sng" dirty="0">
                <a:latin typeface="黑体" panose="02010609060101010101" pitchFamily="49" charset="-122"/>
                <a:ea typeface="黑体" panose="02010609060101010101" pitchFamily="49" charset="-122"/>
                <a:cs typeface="+mj-cs"/>
              </a:rPr>
              <a:t>专项规范</a:t>
            </a:r>
            <a:r>
              <a:rPr lang="en-US" altLang="zh-CN" sz="2000" b="1" dirty="0">
                <a:latin typeface="黑体" panose="02010609060101010101" pitchFamily="49" charset="-122"/>
                <a:ea typeface="黑体" panose="02010609060101010101" pitchFamily="49" charset="-122"/>
                <a:cs typeface="+mj-cs"/>
              </a:rPr>
              <a:t>——</a:t>
            </a:r>
            <a:r>
              <a:rPr lang="zh-CN" altLang="en-US" sz="2000" b="1" dirty="0">
                <a:latin typeface="黑体" panose="02010609060101010101" pitchFamily="49" charset="-122"/>
                <a:ea typeface="黑体" panose="02010609060101010101" pitchFamily="49" charset="-122"/>
                <a:cs typeface="+mj-cs"/>
              </a:rPr>
              <a:t>指某类特种设备的某环节的规范；</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2" name="标题 1"/>
          <p:cNvSpPr txBox="1"/>
          <p:nvPr/>
        </p:nvSpPr>
        <p:spPr>
          <a:xfrm>
            <a:off x="714348" y="3304932"/>
            <a:ext cx="7929618" cy="1285885"/>
          </a:xfrm>
          <a:prstGeom prst="rect">
            <a:avLst/>
          </a:prstGeom>
        </p:spPr>
        <p:txBody>
          <a:bodyPr vert="horz" rtlCol="0" anchor="ctr">
            <a:noAutofit/>
          </a:bodyPr>
          <a:lstStyle/>
          <a:p>
            <a:pPr>
              <a:spcBef>
                <a:spcPct val="0"/>
              </a:spcBef>
              <a:defRPr/>
            </a:pPr>
            <a:r>
              <a:rPr lang="en-US" altLang="zh-CN" sz="2000" b="1" dirty="0">
                <a:solidFill>
                  <a:schemeClr val="tx2">
                    <a:lumMod val="50000"/>
                    <a:lumOff val="50000"/>
                  </a:schemeClr>
                </a:solidFill>
                <a:latin typeface="黑体" panose="02010609060101010101" pitchFamily="49" charset="-122"/>
                <a:ea typeface="黑体" panose="02010609060101010101" pitchFamily="49" charset="-122"/>
              </a:rPr>
              <a:t>※</a:t>
            </a:r>
            <a:r>
              <a:rPr lang="zh-CN" altLang="en-US" sz="2000" b="1" u="sng" dirty="0">
                <a:latin typeface="黑体" panose="02010609060101010101" pitchFamily="49" charset="-122"/>
                <a:ea typeface="黑体" panose="02010609060101010101" pitchFamily="49" charset="-122"/>
                <a:cs typeface="+mj-cs"/>
              </a:rPr>
              <a:t>综合规范</a:t>
            </a:r>
            <a:r>
              <a:rPr lang="en-US" altLang="zh-CN" sz="2000" b="1" dirty="0">
                <a:latin typeface="黑体" panose="02010609060101010101" pitchFamily="49" charset="-122"/>
                <a:ea typeface="黑体" panose="02010609060101010101" pitchFamily="49" charset="-122"/>
                <a:cs typeface="+mj-cs"/>
              </a:rPr>
              <a:t>——</a:t>
            </a:r>
            <a:r>
              <a:rPr lang="zh-CN" altLang="en-US" sz="2000" b="1" dirty="0">
                <a:latin typeface="黑体" panose="02010609060101010101" pitchFamily="49" charset="-122"/>
                <a:ea typeface="黑体" panose="02010609060101010101" pitchFamily="49" charset="-122"/>
                <a:cs typeface="+mj-cs"/>
              </a:rPr>
              <a:t>指某类特种设备的所有环节（如</a:t>
            </a:r>
            <a:r>
              <a:rPr lang="en-US" altLang="zh-CN" sz="2000" b="1" dirty="0">
                <a:latin typeface="黑体" panose="02010609060101010101" pitchFamily="49" charset="-122"/>
                <a:ea typeface="黑体" panose="02010609060101010101" pitchFamily="49" charset="-122"/>
                <a:cs typeface="+mj-cs"/>
              </a:rPr>
              <a:t>TSG 21-2016《</a:t>
            </a:r>
            <a:r>
              <a:rPr lang="zh-CN" altLang="en-US" sz="2000" b="1" dirty="0">
                <a:latin typeface="黑体" panose="02010609060101010101" pitchFamily="49" charset="-122"/>
                <a:ea typeface="黑体" panose="02010609060101010101" pitchFamily="49" charset="-122"/>
                <a:cs typeface="+mj-cs"/>
              </a:rPr>
              <a:t>固定式压力容器安全技术监察规程</a:t>
            </a:r>
            <a:r>
              <a:rPr lang="en-US" altLang="zh-CN" sz="2000" b="1" dirty="0">
                <a:latin typeface="黑体" panose="02010609060101010101" pitchFamily="49" charset="-122"/>
                <a:ea typeface="黑体" panose="02010609060101010101" pitchFamily="49" charset="-122"/>
                <a:cs typeface="+mj-cs"/>
              </a:rPr>
              <a:t>》</a:t>
            </a:r>
            <a:r>
              <a:rPr lang="zh-CN" altLang="en-US" sz="2000" b="1" dirty="0">
                <a:latin typeface="黑体" panose="02010609060101010101" pitchFamily="49" charset="-122"/>
                <a:ea typeface="黑体" panose="02010609060101010101" pitchFamily="49" charset="-122"/>
                <a:cs typeface="+mj-cs"/>
              </a:rPr>
              <a:t>）或者所有特种设备的某个环节的规范（</a:t>
            </a:r>
            <a:r>
              <a:rPr lang="zh-CN" altLang="en-US" sz="2000" b="1" dirty="0">
                <a:latin typeface="黑体" panose="02010609060101010101" pitchFamily="49" charset="-122"/>
                <a:ea typeface="黑体" panose="02010609060101010101" pitchFamily="49" charset="-122"/>
              </a:rPr>
              <a:t>如</a:t>
            </a:r>
            <a:r>
              <a:rPr lang="en-US" altLang="zh-CN" sz="2000" b="1" dirty="0">
                <a:latin typeface="黑体" panose="02010609060101010101" pitchFamily="49" charset="-122"/>
                <a:ea typeface="黑体" panose="02010609060101010101" pitchFamily="49" charset="-122"/>
              </a:rPr>
              <a:t>TSG 03-2015 《</a:t>
            </a:r>
            <a:r>
              <a:rPr lang="zh-CN" altLang="en-US" sz="2000" b="1" dirty="0">
                <a:latin typeface="黑体" panose="02010609060101010101" pitchFamily="49" charset="-122"/>
                <a:ea typeface="黑体" panose="02010609060101010101" pitchFamily="49" charset="-122"/>
              </a:rPr>
              <a:t>特种设备事故报告和调查处理导则</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cs typeface="+mj-cs"/>
              </a:rPr>
              <a:t>）。</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9" name="标题 1"/>
          <p:cNvSpPr txBox="1"/>
          <p:nvPr/>
        </p:nvSpPr>
        <p:spPr>
          <a:xfrm>
            <a:off x="857256" y="4805131"/>
            <a:ext cx="8286776" cy="1000133"/>
          </a:xfrm>
          <a:prstGeom prst="rect">
            <a:avLst/>
          </a:prstGeom>
        </p:spPr>
        <p:txBody>
          <a:bodyPr vert="horz" rtlCol="0" anchor="ctr">
            <a:noAutofit/>
          </a:bodyPr>
          <a:lstStyle/>
          <a:p>
            <a:pPr>
              <a:spcBef>
                <a:spcPct val="0"/>
              </a:spcBef>
              <a:defRPr/>
            </a:pPr>
            <a:r>
              <a:rPr lang="en-US" altLang="zh-CN" sz="2000" b="1" dirty="0">
                <a:solidFill>
                  <a:srgbClr val="FF0000"/>
                </a:solidFill>
                <a:latin typeface="楷体" panose="02010609060101010101" pitchFamily="49" charset="-122"/>
                <a:ea typeface="楷体" panose="02010609060101010101" pitchFamily="49" charset="-122"/>
                <a:cs typeface="+mj-cs"/>
              </a:rPr>
              <a:t>TSG 08-2017《</a:t>
            </a:r>
            <a:r>
              <a:rPr lang="zh-CN" altLang="en-US" sz="2000" b="1" dirty="0">
                <a:solidFill>
                  <a:srgbClr val="FF0000"/>
                </a:solidFill>
                <a:latin typeface="楷体" panose="02010609060101010101" pitchFamily="49" charset="-122"/>
                <a:ea typeface="楷体" panose="02010609060101010101" pitchFamily="49" charset="-122"/>
                <a:cs typeface="+mj-cs"/>
              </a:rPr>
              <a:t>特种设备使用管理导则</a:t>
            </a:r>
            <a:r>
              <a:rPr lang="en-US" altLang="zh-CN" sz="2000" b="1" dirty="0">
                <a:solidFill>
                  <a:srgbClr val="FF0000"/>
                </a:solidFill>
                <a:latin typeface="楷体" panose="02010609060101010101" pitchFamily="49" charset="-122"/>
                <a:ea typeface="楷体" panose="02010609060101010101" pitchFamily="49" charset="-122"/>
                <a:cs typeface="+mj-cs"/>
              </a:rPr>
              <a:t>》</a:t>
            </a:r>
            <a:r>
              <a:rPr lang="zh-CN" altLang="en-US" sz="2000" b="1" dirty="0">
                <a:solidFill>
                  <a:srgbClr val="FF0000"/>
                </a:solidFill>
                <a:latin typeface="楷体" panose="02010609060101010101" pitchFamily="49" charset="-122"/>
                <a:ea typeface="楷体" panose="02010609060101010101" pitchFamily="49" charset="-122"/>
                <a:cs typeface="+mj-cs"/>
              </a:rPr>
              <a:t>是第一个管理类的综合规范。</a:t>
            </a:r>
            <a:endParaRPr kumimoji="0" lang="zh-CN" altLang="en-US" sz="20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anim calcmode="discrete" valueType="clr">
                                      <p:cBhvr override="childStyle">
                                        <p:cTn id="7"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gtEl>
                                        <p:attrNameLst>
                                          <p:attrName>fillcolor</p:attrName>
                                        </p:attrNameLst>
                                      </p:cBhvr>
                                      <p:tavLst>
                                        <p:tav tm="0">
                                          <p:val>
                                            <p:clrVal>
                                              <a:schemeClr val="accent2"/>
                                            </p:clrVal>
                                          </p:val>
                                        </p:tav>
                                        <p:tav tm="50000">
                                          <p:val>
                                            <p:clrVal>
                                              <a:schemeClr val="hlink"/>
                                            </p:clrVal>
                                          </p:val>
                                        </p:tav>
                                      </p:tavLst>
                                    </p:anim>
                                    <p:set>
                                      <p:cBhvr>
                                        <p:cTn id="9" dur="80"/>
                                        <p:tgtEl>
                                          <p:spTgt spid="13"/>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2"/>
                                        </p:tgtEl>
                                        <p:attrNameLst>
                                          <p:attrName>style.visibility</p:attrName>
                                        </p:attrNameLst>
                                      </p:cBhvr>
                                      <p:to>
                                        <p:strVal val="visible"/>
                                      </p:to>
                                    </p:set>
                                    <p:anim calcmode="discrete" valueType="clr">
                                      <p:cBhvr override="childStyle">
                                        <p:cTn id="14"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2"/>
                                        </p:tgtEl>
                                        <p:attrNameLst>
                                          <p:attrName>fillcolor</p:attrName>
                                        </p:attrNameLst>
                                      </p:cBhvr>
                                      <p:tavLst>
                                        <p:tav tm="0">
                                          <p:val>
                                            <p:clrVal>
                                              <a:schemeClr val="accent2"/>
                                            </p:clrVal>
                                          </p:val>
                                        </p:tav>
                                        <p:tav tm="50000">
                                          <p:val>
                                            <p:clrVal>
                                              <a:schemeClr val="hlink"/>
                                            </p:clrVal>
                                          </p:val>
                                        </p:tav>
                                      </p:tavLst>
                                    </p:anim>
                                    <p:set>
                                      <p:cBhvr>
                                        <p:cTn id="16" dur="80"/>
                                        <p:tgtEl>
                                          <p:spTgt spid="12"/>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9"/>
                                        </p:tgtEl>
                                        <p:attrNameLst>
                                          <p:attrName>style.visibility</p:attrName>
                                        </p:attrNameLst>
                                      </p:cBhvr>
                                      <p:to>
                                        <p:strVal val="visible"/>
                                      </p:to>
                                    </p:set>
                                    <p:anim calcmode="discrete" valueType="clr">
                                      <p:cBhvr override="childStyle">
                                        <p:cTn id="21" dur="80"/>
                                        <p:tgtEl>
                                          <p:spTgt spid="19"/>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9"/>
                                        </p:tgtEl>
                                        <p:attrNameLst>
                                          <p:attrName>fillcolor</p:attrName>
                                        </p:attrNameLst>
                                      </p:cBhvr>
                                      <p:tavLst>
                                        <p:tav tm="0">
                                          <p:val>
                                            <p:clrVal>
                                              <a:schemeClr val="accent2"/>
                                            </p:clrVal>
                                          </p:val>
                                        </p:tav>
                                        <p:tav tm="50000">
                                          <p:val>
                                            <p:clrVal>
                                              <a:schemeClr val="hlink"/>
                                            </p:clrVal>
                                          </p:val>
                                        </p:tav>
                                      </p:tavLst>
                                    </p:anim>
                                    <p:set>
                                      <p:cBhvr>
                                        <p:cTn id="23" dur="80"/>
                                        <p:tgtEl>
                                          <p:spTgt spid="1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三、制定原则</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714348" y="1000108"/>
            <a:ext cx="7929618" cy="642943"/>
          </a:xfrm>
          <a:prstGeom prst="rect">
            <a:avLst/>
          </a:prstGeom>
        </p:spPr>
        <p:txBody>
          <a:bodyPr vert="horz" rtlCol="0" anchor="ctr">
            <a:noAutofit/>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en-US" altLang="zh-CN" sz="20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rPr>
              <a:t>1</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r>
              <a:rPr lang="zh-CN" altLang="en-US" sz="2000" b="1" dirty="0">
                <a:latin typeface="黑体" panose="02010609060101010101" pitchFamily="49" charset="-122"/>
                <a:ea typeface="黑体" panose="02010609060101010101" pitchFamily="49" charset="-122"/>
                <a:cs typeface="+mj-cs"/>
              </a:rPr>
              <a:t>根据</a:t>
            </a:r>
            <a:r>
              <a:rPr lang="en-US" altLang="zh-CN" sz="2000" b="1" dirty="0">
                <a:latin typeface="黑体" panose="02010609060101010101" pitchFamily="49" charset="-122"/>
                <a:ea typeface="黑体" panose="02010609060101010101" pitchFamily="49" charset="-122"/>
                <a:cs typeface="+mj-cs"/>
              </a:rPr>
              <a:t>《</a:t>
            </a:r>
            <a:r>
              <a:rPr lang="zh-CN" altLang="en-US" sz="2000" b="1" dirty="0">
                <a:latin typeface="黑体" panose="02010609060101010101" pitchFamily="49" charset="-122"/>
                <a:ea typeface="黑体" panose="02010609060101010101" pitchFamily="49" charset="-122"/>
                <a:cs typeface="+mj-cs"/>
              </a:rPr>
              <a:t>特种设备安全法</a:t>
            </a:r>
            <a:r>
              <a:rPr lang="en-US" altLang="zh-CN" sz="2000" b="1" dirty="0">
                <a:latin typeface="黑体" panose="02010609060101010101" pitchFamily="49" charset="-122"/>
                <a:ea typeface="黑体" panose="02010609060101010101" pitchFamily="49" charset="-122"/>
                <a:cs typeface="+mj-cs"/>
              </a:rPr>
              <a:t>》</a:t>
            </a:r>
            <a:r>
              <a:rPr lang="zh-CN" altLang="en-US" sz="2000" b="1" dirty="0">
                <a:latin typeface="黑体" panose="02010609060101010101" pitchFamily="49" charset="-122"/>
                <a:ea typeface="黑体" panose="02010609060101010101" pitchFamily="49" charset="-122"/>
                <a:cs typeface="+mj-cs"/>
              </a:rPr>
              <a:t>的有关规定，统一相关名称和俗语；</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8" name="标题 1"/>
          <p:cNvSpPr txBox="1"/>
          <p:nvPr/>
        </p:nvSpPr>
        <p:spPr>
          <a:xfrm>
            <a:off x="714348" y="1643050"/>
            <a:ext cx="7929618" cy="1214446"/>
          </a:xfrm>
          <a:prstGeom prst="rect">
            <a:avLst/>
          </a:prstGeom>
        </p:spPr>
        <p:txBody>
          <a:bodyPr vert="horz" rtlCol="0" anchor="ctr">
            <a:noAutofit/>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en-US" altLang="zh-CN" sz="20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rPr>
              <a:t>2</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、对较早颁布的</a:t>
            </a:r>
            <a:r>
              <a:rPr kumimoji="0" lang="en-US" altLang="zh-CN"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6</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个安全技术规范相关内容完善修改，理顺逻辑关系，尽可能简化，考虑可操作性，方便使用单位对本单位特种设备进行管理，同时，方便监管部门对特种设备使用单位进行监督检查；</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714348" y="2714620"/>
            <a:ext cx="7929618" cy="1214446"/>
          </a:xfrm>
          <a:prstGeom prst="rect">
            <a:avLst/>
          </a:prstGeom>
        </p:spPr>
        <p:txBody>
          <a:bodyPr vert="horz" rtlCol="0" anchor="ctr">
            <a:noAutofit/>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en-US" altLang="zh-CN" sz="20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rPr>
              <a:t>3</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、废除和修改了以前颁布的相关特种设备使用管理的安全技术规范，避免了相互间的矛盾和不一致；制定了统一的特种设备使用管理规定，对某一种类的特种设备除非有特殊要求以外，尽可能统一描述；</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714348" y="4000504"/>
            <a:ext cx="7929618" cy="928694"/>
          </a:xfrm>
          <a:prstGeom prst="rect">
            <a:avLst/>
          </a:prstGeom>
        </p:spPr>
        <p:txBody>
          <a:bodyPr vert="horz" rtlCol="0" anchor="ctr">
            <a:noAutofit/>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en-US" altLang="zh-CN" sz="20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rPr>
              <a:t>4</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、留有接口，与其他特种设备安全技术规范的协调，对管理性规定在本规则中明确，对技术性规定在专项安全技术规范（监察规程）中明确；</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1" name="标题 1"/>
          <p:cNvSpPr txBox="1"/>
          <p:nvPr/>
        </p:nvSpPr>
        <p:spPr>
          <a:xfrm>
            <a:off x="714348" y="5000636"/>
            <a:ext cx="7929618" cy="642942"/>
          </a:xfrm>
          <a:prstGeom prst="rect">
            <a:avLst/>
          </a:prstGeom>
        </p:spPr>
        <p:txBody>
          <a:bodyPr vert="horz" rtlCol="0" anchor="ctr">
            <a:noAutofit/>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en-US" altLang="zh-CN" sz="20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rPr>
              <a:t>5</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、体现特种设备风险管理和分类监管原则；</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三、制定原则</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714348" y="1000108"/>
            <a:ext cx="7929618" cy="642943"/>
          </a:xfrm>
          <a:prstGeom prst="rect">
            <a:avLst/>
          </a:prstGeom>
        </p:spPr>
        <p:txBody>
          <a:bodyPr vert="horz" rtlCol="0" anchor="ctr">
            <a:noAutofit/>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en-US" altLang="zh-CN" sz="20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rPr>
              <a:t>6</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、根据行政许可改革的情况，调整有关行政许可要求，充分体现“放、管、服”精神</a:t>
            </a:r>
            <a:r>
              <a:rPr lang="zh-CN" altLang="en-US" sz="2000" b="1" dirty="0">
                <a:latin typeface="黑体" panose="02010609060101010101" pitchFamily="49" charset="-122"/>
                <a:ea typeface="黑体" panose="02010609060101010101" pitchFamily="49" charset="-122"/>
                <a:cs typeface="+mj-cs"/>
              </a:rPr>
              <a:t>；</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8" name="标题 1"/>
          <p:cNvSpPr txBox="1"/>
          <p:nvPr/>
        </p:nvSpPr>
        <p:spPr>
          <a:xfrm>
            <a:off x="714348" y="1643050"/>
            <a:ext cx="7929618" cy="714380"/>
          </a:xfrm>
          <a:prstGeom prst="rect">
            <a:avLst/>
          </a:prstGeom>
        </p:spPr>
        <p:txBody>
          <a:bodyPr vert="horz" rtlCol="0" anchor="ctr">
            <a:noAutofit/>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en-US" altLang="zh-CN" sz="20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rPr>
              <a:t>7</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、进一步明晰特种设备使用环节的边界和相应的主体责任；</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714348" y="2348880"/>
            <a:ext cx="7929618" cy="720080"/>
          </a:xfrm>
          <a:prstGeom prst="rect">
            <a:avLst/>
          </a:prstGeom>
        </p:spPr>
        <p:txBody>
          <a:bodyPr vert="horz" rtlCol="0" anchor="ctr">
            <a:noAutofit/>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en-US" altLang="zh-CN" sz="20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rPr>
              <a:t>8</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、进一步明确使用单位的特种设备管理基本安全要求的内容；</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714348" y="3068960"/>
            <a:ext cx="7929618" cy="648072"/>
          </a:xfrm>
          <a:prstGeom prst="rect">
            <a:avLst/>
          </a:prstGeom>
        </p:spPr>
        <p:txBody>
          <a:bodyPr vert="horz" rtlCol="0" anchor="ctr">
            <a:noAutofit/>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en-US" altLang="zh-CN" sz="20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rPr>
              <a:t>9</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、明确了统一的“特种设备使用登记证”和“特种设备使用标志”；</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1" name="标题 1"/>
          <p:cNvSpPr txBox="1"/>
          <p:nvPr/>
        </p:nvSpPr>
        <p:spPr>
          <a:xfrm>
            <a:off x="683568" y="3722162"/>
            <a:ext cx="7929618" cy="858966"/>
          </a:xfrm>
          <a:prstGeom prst="rect">
            <a:avLst/>
          </a:prstGeom>
        </p:spPr>
        <p:txBody>
          <a:bodyPr vert="horz" rtlCol="0" anchor="ctr">
            <a:noAutofit/>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en-US" altLang="zh-CN" sz="2000" b="1" i="0" u="none" strike="noStrike" kern="1200" cap="none" spc="0" normalizeH="0" baseline="0" noProof="0" dirty="0">
                <a:ln>
                  <a:noFill/>
                </a:ln>
                <a:solidFill>
                  <a:schemeClr val="bg2">
                    <a:lumMod val="25000"/>
                  </a:schemeClr>
                </a:solidFill>
                <a:effectLst/>
                <a:uLnTx/>
                <a:uFillTx/>
                <a:latin typeface="黑体" panose="02010609060101010101" pitchFamily="49" charset="-122"/>
                <a:ea typeface="黑体" panose="02010609060101010101" pitchFamily="49" charset="-122"/>
                <a:cs typeface="+mj-cs"/>
              </a:rPr>
              <a:t>10</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、立法工作的广泛参与性</a:t>
            </a:r>
            <a:r>
              <a:rPr kumimoji="0" lang="en-US" altLang="zh-CN"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特种设备使用单位（大型、中小型）、安全监察机构、检验机构、维保单位、行业组织等相关人员参加。</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三、制定原则</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714348" y="1000108"/>
            <a:ext cx="7929618" cy="642943"/>
          </a:xfrm>
          <a:prstGeom prst="rect">
            <a:avLst/>
          </a:prstGeom>
        </p:spPr>
        <p:txBody>
          <a:bodyPr vert="horz" rtlCol="0" anchor="ctr">
            <a:noAutofit/>
          </a:bodyPr>
          <a:lstStyle/>
          <a:p>
            <a:pPr lvl="0">
              <a:spcBef>
                <a:spcPct val="0"/>
              </a:spcBef>
              <a:defRPr/>
            </a:pPr>
            <a:r>
              <a:rPr lang="zh-CN" altLang="en-US" sz="3000" b="1" dirty="0">
                <a:latin typeface="黑体" panose="02010609060101010101" pitchFamily="49" charset="-122"/>
                <a:ea typeface="黑体" panose="02010609060101010101" pitchFamily="49" charset="-122"/>
              </a:rPr>
              <a:t>●</a:t>
            </a:r>
            <a:r>
              <a:rPr lang="zh-CN" altLang="en-US" sz="3000" b="1" dirty="0">
                <a:solidFill>
                  <a:srgbClr val="FF0000"/>
                </a:solidFill>
                <a:latin typeface="黑体" panose="02010609060101010101" pitchFamily="49" charset="-122"/>
                <a:ea typeface="黑体" panose="02010609060101010101" pitchFamily="49" charset="-122"/>
              </a:rPr>
              <a:t>废除</a:t>
            </a:r>
            <a:r>
              <a:rPr lang="zh-CN" altLang="en-US" sz="3000" b="1" dirty="0">
                <a:latin typeface="黑体" panose="02010609060101010101" pitchFamily="49" charset="-122"/>
                <a:ea typeface="黑体" panose="02010609060101010101" pitchFamily="49" charset="-122"/>
              </a:rPr>
              <a:t>的安全技术规范</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8" name="标题 1"/>
          <p:cNvSpPr txBox="1"/>
          <p:nvPr/>
        </p:nvSpPr>
        <p:spPr>
          <a:xfrm>
            <a:off x="714348" y="1643049"/>
            <a:ext cx="7929618" cy="770913"/>
          </a:xfrm>
          <a:prstGeom prst="rect">
            <a:avLst/>
          </a:prstGeom>
        </p:spPr>
        <p:txBody>
          <a:bodyPr vert="horz" rtlCol="0" anchor="ctr">
            <a:noAutofit/>
          </a:bodyPr>
          <a:lstStyle/>
          <a:p>
            <a:pPr lvl="0">
              <a:spcBef>
                <a:spcPct val="0"/>
              </a:spcBef>
              <a:defRPr/>
            </a:pPr>
            <a:r>
              <a:rPr lang="en-US" altLang="zh-CN" sz="2000" b="1" dirty="0">
                <a:solidFill>
                  <a:schemeClr val="tx2">
                    <a:lumMod val="50000"/>
                    <a:lumOff val="50000"/>
                  </a:schemeClr>
                </a:solidFill>
                <a:latin typeface="黑体" panose="02010609060101010101" pitchFamily="49" charset="-122"/>
                <a:ea typeface="黑体" panose="02010609060101010101" pitchFamily="49" charset="-122"/>
              </a:rPr>
              <a:t>※</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特种设备注册登记与使用管理规则</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（国家质量技术监督局质技监局锅发</a:t>
            </a:r>
            <a:r>
              <a:rPr lang="en-US" altLang="zh-CN" sz="2000" b="1" dirty="0">
                <a:latin typeface="黑体" panose="02010609060101010101" pitchFamily="49" charset="-122"/>
                <a:ea typeface="黑体" panose="02010609060101010101" pitchFamily="49" charset="-122"/>
              </a:rPr>
              <a:t>〔2001〕57</a:t>
            </a:r>
            <a:r>
              <a:rPr lang="zh-CN" altLang="en-US" sz="2000" b="1" dirty="0">
                <a:latin typeface="黑体" panose="02010609060101010101" pitchFamily="49" charset="-122"/>
                <a:ea typeface="黑体" panose="02010609060101010101" pitchFamily="49" charset="-122"/>
              </a:rPr>
              <a:t>号）</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2" name="标题 1"/>
          <p:cNvSpPr txBox="1"/>
          <p:nvPr/>
        </p:nvSpPr>
        <p:spPr>
          <a:xfrm>
            <a:off x="714348" y="2317985"/>
            <a:ext cx="7929618" cy="714380"/>
          </a:xfrm>
          <a:prstGeom prst="rect">
            <a:avLst/>
          </a:prstGeom>
        </p:spPr>
        <p:txBody>
          <a:bodyPr vert="horz" rtlCol="0" anchor="ctr">
            <a:noAutofit/>
          </a:bodyPr>
          <a:lstStyle/>
          <a:p>
            <a:pPr lvl="0">
              <a:spcBef>
                <a:spcPct val="0"/>
              </a:spcBef>
              <a:defRPr/>
            </a:pPr>
            <a:r>
              <a:rPr lang="en-US" altLang="zh-CN" sz="2000" b="1" dirty="0">
                <a:solidFill>
                  <a:schemeClr val="tx2">
                    <a:lumMod val="50000"/>
                    <a:lumOff val="50000"/>
                  </a:schemeClr>
                </a:solidFill>
                <a:latin typeface="黑体" panose="02010609060101010101" pitchFamily="49" charset="-122"/>
                <a:ea typeface="黑体" panose="02010609060101010101" pitchFamily="49" charset="-122"/>
              </a:rPr>
              <a:t>※</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锅炉使用管理规则</a:t>
            </a:r>
            <a:r>
              <a:rPr lang="en-US" altLang="zh-CN" sz="2000" b="1" dirty="0">
                <a:latin typeface="黑体" panose="02010609060101010101" pitchFamily="49" charset="-122"/>
                <a:ea typeface="黑体" panose="02010609060101010101" pitchFamily="49" charset="-122"/>
              </a:rPr>
              <a:t>》(TSG G5004-2014)</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714348" y="2992919"/>
            <a:ext cx="7929618" cy="714380"/>
          </a:xfrm>
          <a:prstGeom prst="rect">
            <a:avLst/>
          </a:prstGeom>
        </p:spPr>
        <p:txBody>
          <a:bodyPr vert="horz" rtlCol="0" anchor="ctr">
            <a:noAutofit/>
          </a:bodyPr>
          <a:lstStyle/>
          <a:p>
            <a:pPr lvl="0">
              <a:spcBef>
                <a:spcPct val="0"/>
              </a:spcBef>
              <a:defRPr/>
            </a:pPr>
            <a:r>
              <a:rPr lang="en-US" altLang="zh-CN" sz="2000" b="1" dirty="0">
                <a:solidFill>
                  <a:schemeClr val="tx2">
                    <a:lumMod val="50000"/>
                    <a:lumOff val="50000"/>
                  </a:schemeClr>
                </a:solidFill>
                <a:latin typeface="黑体" panose="02010609060101010101" pitchFamily="49" charset="-122"/>
                <a:ea typeface="黑体" panose="02010609060101010101" pitchFamily="49" charset="-122"/>
              </a:rPr>
              <a:t>※</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压力容器使用管理规则</a:t>
            </a:r>
            <a:r>
              <a:rPr lang="en-US" altLang="zh-CN" sz="2000" b="1" dirty="0">
                <a:latin typeface="黑体" panose="02010609060101010101" pitchFamily="49" charset="-122"/>
                <a:ea typeface="黑体" panose="02010609060101010101" pitchFamily="49" charset="-122"/>
              </a:rPr>
              <a:t>》(</a:t>
            </a:r>
            <a:r>
              <a:rPr lang="en-GB" altLang="zh-CN" sz="2000" b="1" dirty="0">
                <a:latin typeface="黑体" panose="02010609060101010101" pitchFamily="49" charset="-122"/>
                <a:ea typeface="黑体" panose="02010609060101010101" pitchFamily="49" charset="-122"/>
              </a:rPr>
              <a:t>TSG R5002-2013)</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4" name="标题 1"/>
          <p:cNvSpPr txBox="1"/>
          <p:nvPr/>
        </p:nvSpPr>
        <p:spPr>
          <a:xfrm>
            <a:off x="722388" y="4082772"/>
            <a:ext cx="7929618" cy="714380"/>
          </a:xfrm>
          <a:prstGeom prst="rect">
            <a:avLst/>
          </a:prstGeom>
        </p:spPr>
        <p:txBody>
          <a:bodyPr vert="horz" rtlCol="0" anchor="ctr">
            <a:noAutofit/>
          </a:bodyPr>
          <a:lstStyle/>
          <a:p>
            <a:pPr lvl="0">
              <a:spcBef>
                <a:spcPct val="0"/>
              </a:spcBef>
              <a:defRPr/>
            </a:pPr>
            <a:r>
              <a:rPr lang="en-US" altLang="zh-CN" sz="2000" b="1" dirty="0">
                <a:solidFill>
                  <a:schemeClr val="tx2">
                    <a:lumMod val="50000"/>
                    <a:lumOff val="50000"/>
                  </a:schemeClr>
                </a:solidFill>
                <a:latin typeface="黑体" panose="02010609060101010101" pitchFamily="49" charset="-122"/>
                <a:ea typeface="黑体" panose="02010609060101010101" pitchFamily="49" charset="-122"/>
              </a:rPr>
              <a:t>※</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压力管道使用登记管理规则</a:t>
            </a:r>
            <a:r>
              <a:rPr lang="en-US" altLang="zh-CN" sz="2000" b="1" dirty="0">
                <a:latin typeface="黑体" panose="02010609060101010101" pitchFamily="49" charset="-122"/>
                <a:ea typeface="黑体" panose="02010609060101010101" pitchFamily="49" charset="-122"/>
              </a:rPr>
              <a:t>》(TSG D5001-2009)</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5" name="标题 1"/>
          <p:cNvSpPr txBox="1"/>
          <p:nvPr/>
        </p:nvSpPr>
        <p:spPr>
          <a:xfrm>
            <a:off x="730428" y="3506708"/>
            <a:ext cx="7929618" cy="714380"/>
          </a:xfrm>
          <a:prstGeom prst="rect">
            <a:avLst/>
          </a:prstGeom>
        </p:spPr>
        <p:txBody>
          <a:bodyPr vert="horz" rtlCol="0" anchor="ctr">
            <a:noAutofit/>
          </a:bodyPr>
          <a:lstStyle/>
          <a:p>
            <a:pPr lvl="0">
              <a:spcBef>
                <a:spcPct val="0"/>
              </a:spcBef>
              <a:defRPr/>
            </a:pPr>
            <a:r>
              <a:rPr lang="en-US" altLang="zh-CN" sz="2000" b="1" dirty="0">
                <a:solidFill>
                  <a:schemeClr val="tx2">
                    <a:lumMod val="50000"/>
                    <a:lumOff val="50000"/>
                  </a:schemeClr>
                </a:solidFill>
                <a:latin typeface="黑体" panose="02010609060101010101" pitchFamily="49" charset="-122"/>
                <a:ea typeface="黑体" panose="02010609060101010101" pitchFamily="49" charset="-122"/>
              </a:rPr>
              <a:t>※</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气瓶使用登记管理规则</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a:t>
            </a:r>
            <a:r>
              <a:rPr lang="en-GB" altLang="zh-CN" sz="2000" b="1" dirty="0">
                <a:latin typeface="黑体" panose="02010609060101010101" pitchFamily="49" charset="-122"/>
                <a:ea typeface="黑体" panose="02010609060101010101" pitchFamily="49" charset="-122"/>
              </a:rPr>
              <a:t>TSG R5001-2005</a:t>
            </a:r>
            <a:r>
              <a:rPr lang="zh-CN" altLang="en-GB" sz="2000" b="1" dirty="0">
                <a:latin typeface="黑体" panose="02010609060101010101" pitchFamily="49" charset="-122"/>
                <a:ea typeface="黑体" panose="02010609060101010101" pitchFamily="49" charset="-122"/>
              </a:rPr>
              <a:t>）</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6" name="标题 1"/>
          <p:cNvSpPr txBox="1"/>
          <p:nvPr/>
        </p:nvSpPr>
        <p:spPr>
          <a:xfrm>
            <a:off x="740332" y="4741603"/>
            <a:ext cx="7929618" cy="714380"/>
          </a:xfrm>
          <a:prstGeom prst="rect">
            <a:avLst/>
          </a:prstGeom>
        </p:spPr>
        <p:txBody>
          <a:bodyPr vert="horz" rtlCol="0" anchor="ctr">
            <a:noAutofit/>
          </a:bodyPr>
          <a:lstStyle/>
          <a:p>
            <a:pPr lvl="0">
              <a:spcBef>
                <a:spcPct val="0"/>
              </a:spcBef>
              <a:defRPr/>
            </a:pPr>
            <a:r>
              <a:rPr lang="en-US" altLang="zh-CN" sz="2000" b="1" dirty="0">
                <a:solidFill>
                  <a:schemeClr val="tx2">
                    <a:lumMod val="50000"/>
                    <a:lumOff val="50000"/>
                  </a:schemeClr>
                </a:solidFill>
                <a:latin typeface="黑体" panose="02010609060101010101" pitchFamily="49" charset="-122"/>
                <a:ea typeface="黑体" panose="02010609060101010101" pitchFamily="49" charset="-122"/>
              </a:rPr>
              <a:t>※</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电梯使用管理与维护保养规则</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a:t>
            </a:r>
            <a:r>
              <a:rPr lang="en-US" altLang="zh-CN" sz="2000" b="1" dirty="0">
                <a:latin typeface="黑体" panose="02010609060101010101" pitchFamily="49" charset="-122"/>
                <a:ea typeface="黑体" panose="02010609060101010101" pitchFamily="49" charset="-122"/>
              </a:rPr>
              <a:t>TG T5001-2009</a:t>
            </a:r>
            <a:r>
              <a:rPr lang="zh-CN" altLang="en-US" sz="2000" b="1" dirty="0">
                <a:latin typeface="黑体" panose="02010609060101010101" pitchFamily="49" charset="-122"/>
                <a:ea typeface="黑体" panose="02010609060101010101" pitchFamily="49" charset="-122"/>
              </a:rPr>
              <a:t>）</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730428" y="5335466"/>
            <a:ext cx="7929618" cy="714380"/>
          </a:xfrm>
          <a:prstGeom prst="rect">
            <a:avLst/>
          </a:prstGeom>
        </p:spPr>
        <p:txBody>
          <a:bodyPr vert="horz" rtlCol="0" anchor="ctr">
            <a:noAutofit/>
          </a:bodyPr>
          <a:lstStyle/>
          <a:p>
            <a:pPr lvl="0">
              <a:spcBef>
                <a:spcPct val="0"/>
              </a:spcBef>
              <a:defRPr/>
            </a:pPr>
            <a:r>
              <a:rPr lang="en-US" altLang="zh-CN" sz="2000" b="1" dirty="0">
                <a:solidFill>
                  <a:schemeClr val="tx2">
                    <a:lumMod val="50000"/>
                    <a:lumOff val="50000"/>
                  </a:schemeClr>
                </a:solidFill>
                <a:latin typeface="黑体" panose="02010609060101010101" pitchFamily="49" charset="-122"/>
                <a:ea typeface="黑体" panose="02010609060101010101" pitchFamily="49" charset="-122"/>
              </a:rPr>
              <a:t>※</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起重机械使用管理规则</a:t>
            </a:r>
            <a:r>
              <a:rPr lang="en-US" altLang="zh-CN" sz="2000" b="1" dirty="0">
                <a:latin typeface="黑体" panose="02010609060101010101" pitchFamily="49" charset="-122"/>
                <a:ea typeface="黑体" panose="02010609060101010101" pitchFamily="49" charset="-122"/>
              </a:rPr>
              <a:t>》(TSG Q5001-2009)</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三、制定原则</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714348" y="1000108"/>
            <a:ext cx="7929618" cy="642943"/>
          </a:xfrm>
          <a:prstGeom prst="rect">
            <a:avLst/>
          </a:prstGeom>
        </p:spPr>
        <p:txBody>
          <a:bodyPr vert="horz" rtlCol="0" anchor="ctr">
            <a:noAutofit/>
          </a:bodyPr>
          <a:lstStyle/>
          <a:p>
            <a:pPr lvl="0">
              <a:spcBef>
                <a:spcPct val="0"/>
              </a:spcBef>
              <a:defRPr/>
            </a:pPr>
            <a:r>
              <a:rPr lang="zh-CN" altLang="en-US" sz="3000" b="1" dirty="0">
                <a:latin typeface="黑体" panose="02010609060101010101" pitchFamily="49" charset="-122"/>
                <a:ea typeface="黑体" panose="02010609060101010101" pitchFamily="49" charset="-122"/>
              </a:rPr>
              <a:t>●</a:t>
            </a:r>
            <a:r>
              <a:rPr lang="zh-CN" altLang="en-US" sz="3000" b="1" dirty="0">
                <a:solidFill>
                  <a:srgbClr val="FF0000"/>
                </a:solidFill>
                <a:latin typeface="黑体" panose="02010609060101010101" pitchFamily="49" charset="-122"/>
                <a:ea typeface="黑体" panose="02010609060101010101" pitchFamily="49" charset="-122"/>
              </a:rPr>
              <a:t>修改</a:t>
            </a:r>
            <a:r>
              <a:rPr lang="zh-CN" altLang="en-US" sz="3000" b="1" dirty="0">
                <a:latin typeface="黑体" panose="02010609060101010101" pitchFamily="49" charset="-122"/>
                <a:ea typeface="黑体" panose="02010609060101010101" pitchFamily="49" charset="-122"/>
              </a:rPr>
              <a:t>的安全技术规范</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8" name="标题 1"/>
          <p:cNvSpPr txBox="1"/>
          <p:nvPr/>
        </p:nvSpPr>
        <p:spPr>
          <a:xfrm>
            <a:off x="714348" y="1793991"/>
            <a:ext cx="7929618" cy="770913"/>
          </a:xfrm>
          <a:prstGeom prst="rect">
            <a:avLst/>
          </a:prstGeom>
        </p:spPr>
        <p:txBody>
          <a:bodyPr vert="horz" rtlCol="0" anchor="ctr">
            <a:noAutofit/>
          </a:bodyPr>
          <a:lstStyle/>
          <a:p>
            <a:pPr lvl="0">
              <a:spcBef>
                <a:spcPct val="0"/>
              </a:spcBef>
              <a:defRPr/>
            </a:pPr>
            <a:r>
              <a:rPr lang="en-US" altLang="zh-CN" sz="2000" b="1" dirty="0">
                <a:solidFill>
                  <a:schemeClr val="tx2">
                    <a:lumMod val="50000"/>
                    <a:lumOff val="50000"/>
                  </a:schemeClr>
                </a:solidFill>
                <a:latin typeface="黑体" panose="02010609060101010101" pitchFamily="49" charset="-122"/>
                <a:ea typeface="黑体" panose="02010609060101010101" pitchFamily="49" charset="-122"/>
              </a:rPr>
              <a:t>※</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电梯维护保养规则</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a:t>
            </a:r>
            <a:r>
              <a:rPr lang="en-US" altLang="zh-CN" sz="2000" b="1" dirty="0">
                <a:latin typeface="黑体" panose="02010609060101010101" pitchFamily="49" charset="-122"/>
                <a:ea typeface="黑体" panose="02010609060101010101" pitchFamily="49" charset="-122"/>
              </a:rPr>
              <a:t>TSG T5002-2017</a:t>
            </a:r>
            <a:r>
              <a:rPr lang="zh-CN" altLang="en-US" sz="2000" b="1" dirty="0">
                <a:latin typeface="黑体" panose="02010609060101010101" pitchFamily="49" charset="-122"/>
                <a:ea typeface="黑体" panose="02010609060101010101" pitchFamily="49" charset="-122"/>
              </a:rPr>
              <a:t>，</a:t>
            </a:r>
            <a:r>
              <a:rPr lang="en-US" altLang="zh-CN" sz="2000" b="1" dirty="0">
                <a:latin typeface="黑体" panose="02010609060101010101" pitchFamily="49" charset="-122"/>
                <a:ea typeface="黑体" panose="02010609060101010101" pitchFamily="49" charset="-122"/>
              </a:rPr>
              <a:t>2017</a:t>
            </a:r>
            <a:r>
              <a:rPr lang="zh-CN" altLang="en-US" sz="2000" b="1" dirty="0">
                <a:latin typeface="黑体" panose="02010609060101010101" pitchFamily="49" charset="-122"/>
                <a:ea typeface="黑体" panose="02010609060101010101" pitchFamily="49" charset="-122"/>
              </a:rPr>
              <a:t>年</a:t>
            </a:r>
            <a:r>
              <a:rPr lang="en-US" altLang="zh-CN" sz="2000" b="1" dirty="0">
                <a:latin typeface="黑体" panose="02010609060101010101" pitchFamily="49" charset="-122"/>
                <a:ea typeface="黑体" panose="02010609060101010101" pitchFamily="49" charset="-122"/>
              </a:rPr>
              <a:t>8</a:t>
            </a:r>
            <a:r>
              <a:rPr lang="zh-CN" altLang="en-US" sz="2000" b="1" dirty="0">
                <a:latin typeface="黑体" panose="02010609060101010101" pitchFamily="49" charset="-122"/>
                <a:ea typeface="黑体" panose="02010609060101010101" pitchFamily="49" charset="-122"/>
              </a:rPr>
              <a:t>月</a:t>
            </a:r>
            <a:r>
              <a:rPr lang="en-US" altLang="zh-CN" sz="2000" b="1" dirty="0">
                <a:latin typeface="黑体" panose="02010609060101010101" pitchFamily="49" charset="-122"/>
                <a:ea typeface="黑体" panose="02010609060101010101" pitchFamily="49" charset="-122"/>
              </a:rPr>
              <a:t>1</a:t>
            </a:r>
            <a:r>
              <a:rPr lang="zh-CN" altLang="en-US" sz="2000" b="1" dirty="0">
                <a:latin typeface="黑体" panose="02010609060101010101" pitchFamily="49" charset="-122"/>
                <a:ea typeface="黑体" panose="02010609060101010101" pitchFamily="49" charset="-122"/>
              </a:rPr>
              <a:t>日与</a:t>
            </a:r>
            <a:r>
              <a:rPr lang="en-US" altLang="zh-CN" sz="2000" b="1" dirty="0">
                <a:latin typeface="黑体" panose="02010609060101010101" pitchFamily="49" charset="-122"/>
                <a:ea typeface="黑体" panose="02010609060101010101" pitchFamily="49" charset="-122"/>
              </a:rPr>
              <a:t>TSG 08-2017</a:t>
            </a:r>
            <a:r>
              <a:rPr lang="zh-CN" altLang="en-US" sz="2000" b="1" dirty="0">
                <a:latin typeface="黑体" panose="02010609060101010101" pitchFamily="49" charset="-122"/>
                <a:ea typeface="黑体" panose="02010609060101010101" pitchFamily="49" charset="-122"/>
              </a:rPr>
              <a:t>同时试行）</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2" name="标题 1"/>
          <p:cNvSpPr txBox="1"/>
          <p:nvPr/>
        </p:nvSpPr>
        <p:spPr>
          <a:xfrm>
            <a:off x="714348" y="2570604"/>
            <a:ext cx="7929618" cy="714380"/>
          </a:xfrm>
          <a:prstGeom prst="rect">
            <a:avLst/>
          </a:prstGeom>
        </p:spPr>
        <p:txBody>
          <a:bodyPr vert="horz" rtlCol="0" anchor="ctr">
            <a:noAutofit/>
          </a:bodyPr>
          <a:lstStyle/>
          <a:p>
            <a:pPr lvl="0">
              <a:spcBef>
                <a:spcPct val="0"/>
              </a:spcBef>
              <a:defRPr/>
            </a:pPr>
            <a:r>
              <a:rPr lang="en-US" altLang="zh-CN" sz="2000" b="1" dirty="0">
                <a:solidFill>
                  <a:schemeClr val="tx2">
                    <a:lumMod val="50000"/>
                    <a:lumOff val="50000"/>
                  </a:schemeClr>
                </a:solidFill>
                <a:latin typeface="黑体" panose="02010609060101010101" pitchFamily="49" charset="-122"/>
                <a:ea typeface="黑体" panose="02010609060101010101" pitchFamily="49" charset="-122"/>
              </a:rPr>
              <a:t>※</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锅炉安全技术监察规程</a:t>
            </a:r>
            <a:r>
              <a:rPr lang="en-US" altLang="zh-CN" sz="2000" b="1" dirty="0">
                <a:latin typeface="黑体" panose="02010609060101010101" pitchFamily="49" charset="-122"/>
                <a:ea typeface="黑体" panose="02010609060101010101" pitchFamily="49" charset="-122"/>
              </a:rPr>
              <a:t>》(TSG G0001-2012)</a:t>
            </a:r>
            <a:r>
              <a:rPr lang="zh-CN" altLang="en-US" sz="2000" b="1" dirty="0">
                <a:latin typeface="黑体" panose="02010609060101010101" pitchFamily="49" charset="-122"/>
                <a:ea typeface="黑体" panose="02010609060101010101" pitchFamily="49" charset="-122"/>
              </a:rPr>
              <a:t>第</a:t>
            </a:r>
            <a:r>
              <a:rPr lang="en-US" altLang="zh-CN" sz="2000" b="1" dirty="0">
                <a:latin typeface="黑体" panose="02010609060101010101" pitchFamily="49" charset="-122"/>
                <a:ea typeface="黑体" panose="02010609060101010101" pitchFamily="49" charset="-122"/>
              </a:rPr>
              <a:t>1</a:t>
            </a:r>
            <a:r>
              <a:rPr lang="zh-CN" altLang="en-US" sz="2000" b="1" dirty="0">
                <a:latin typeface="黑体" panose="02010609060101010101" pitchFamily="49" charset="-122"/>
                <a:ea typeface="黑体" panose="02010609060101010101" pitchFamily="49" charset="-122"/>
              </a:rPr>
              <a:t>号修改单</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714348" y="3434700"/>
            <a:ext cx="7929618" cy="714380"/>
          </a:xfrm>
          <a:prstGeom prst="rect">
            <a:avLst/>
          </a:prstGeom>
        </p:spPr>
        <p:txBody>
          <a:bodyPr vert="horz" rtlCol="0" anchor="ctr">
            <a:noAutofit/>
          </a:bodyPr>
          <a:lstStyle/>
          <a:p>
            <a:pPr lvl="0">
              <a:spcBef>
                <a:spcPct val="0"/>
              </a:spcBef>
              <a:defRPr/>
            </a:pPr>
            <a:r>
              <a:rPr lang="en-US" altLang="zh-CN" sz="2000" b="1" dirty="0">
                <a:solidFill>
                  <a:schemeClr val="tx2">
                    <a:lumMod val="50000"/>
                    <a:lumOff val="50000"/>
                  </a:schemeClr>
                </a:solidFill>
                <a:latin typeface="黑体" panose="02010609060101010101" pitchFamily="49" charset="-122"/>
                <a:ea typeface="黑体" panose="02010609060101010101" pitchFamily="49" charset="-122"/>
              </a:rPr>
              <a:t>※</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移动式压力容器安全技术监察规程</a:t>
            </a:r>
            <a:r>
              <a:rPr lang="en-US" altLang="zh-CN" sz="2000" b="1" dirty="0">
                <a:latin typeface="黑体" panose="02010609060101010101" pitchFamily="49" charset="-122"/>
                <a:ea typeface="黑体" panose="02010609060101010101" pitchFamily="49" charset="-122"/>
              </a:rPr>
              <a:t>》(</a:t>
            </a:r>
            <a:r>
              <a:rPr lang="en-GB" altLang="zh-CN" sz="2000" b="1" dirty="0">
                <a:latin typeface="黑体" panose="02010609060101010101" pitchFamily="49" charset="-122"/>
                <a:ea typeface="黑体" panose="02010609060101010101" pitchFamily="49" charset="-122"/>
              </a:rPr>
              <a:t>TSG R5002-2013)</a:t>
            </a:r>
            <a:r>
              <a:rPr lang="zh-CN" altLang="en-US" sz="2000" b="1" dirty="0">
                <a:latin typeface="黑体" panose="02010609060101010101" pitchFamily="49" charset="-122"/>
                <a:ea typeface="黑体" panose="02010609060101010101" pitchFamily="49" charset="-122"/>
              </a:rPr>
              <a:t>第</a:t>
            </a:r>
            <a:r>
              <a:rPr lang="en-US" altLang="zh-CN" sz="2000" b="1" dirty="0">
                <a:latin typeface="黑体" panose="02010609060101010101" pitchFamily="49" charset="-122"/>
                <a:ea typeface="黑体" panose="02010609060101010101" pitchFamily="49" charset="-122"/>
              </a:rPr>
              <a:t>2</a:t>
            </a:r>
            <a:r>
              <a:rPr lang="zh-CN" altLang="en-US" sz="2000" b="1" dirty="0">
                <a:latin typeface="黑体" panose="02010609060101010101" pitchFamily="49" charset="-122"/>
                <a:ea typeface="黑体" panose="02010609060101010101" pitchFamily="49" charset="-122"/>
              </a:rPr>
              <a:t>号修改单</a:t>
            </a:r>
            <a:r>
              <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rPr>
              <a:t>；</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5" name="标题 1"/>
          <p:cNvSpPr txBox="1"/>
          <p:nvPr/>
        </p:nvSpPr>
        <p:spPr>
          <a:xfrm>
            <a:off x="730428" y="4226788"/>
            <a:ext cx="7929618" cy="714380"/>
          </a:xfrm>
          <a:prstGeom prst="rect">
            <a:avLst/>
          </a:prstGeom>
        </p:spPr>
        <p:txBody>
          <a:bodyPr vert="horz" rtlCol="0" anchor="ctr">
            <a:noAutofit/>
          </a:bodyPr>
          <a:lstStyle/>
          <a:p>
            <a:pPr lvl="0">
              <a:spcBef>
                <a:spcPct val="0"/>
              </a:spcBef>
              <a:defRPr/>
            </a:pPr>
            <a:r>
              <a:rPr lang="en-US" altLang="zh-CN" sz="2000" b="1" dirty="0">
                <a:solidFill>
                  <a:schemeClr val="tx2">
                    <a:lumMod val="50000"/>
                    <a:lumOff val="50000"/>
                  </a:schemeClr>
                </a:solidFill>
                <a:latin typeface="黑体" panose="02010609060101010101" pitchFamily="49" charset="-122"/>
                <a:ea typeface="黑体" panose="02010609060101010101" pitchFamily="49" charset="-122"/>
              </a:rPr>
              <a:t>※</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特种设备检验人员考核规则</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 </a:t>
            </a:r>
            <a:r>
              <a:rPr lang="en-US" altLang="zh-CN" sz="2000" b="1" dirty="0">
                <a:latin typeface="黑体" panose="02010609060101010101" pitchFamily="49" charset="-122"/>
                <a:ea typeface="黑体" panose="02010609060101010101" pitchFamily="49" charset="-122"/>
              </a:rPr>
              <a:t>(TSG Z8002-2013)</a:t>
            </a:r>
            <a:r>
              <a:rPr lang="zh-CN" altLang="en-US" sz="2000" b="1" dirty="0">
                <a:latin typeface="黑体" panose="02010609060101010101" pitchFamily="49" charset="-122"/>
                <a:ea typeface="黑体" panose="02010609060101010101" pitchFamily="49" charset="-122"/>
              </a:rPr>
              <a:t>第</a:t>
            </a:r>
            <a:r>
              <a:rPr lang="en-US" altLang="zh-CN" sz="2000" b="1" dirty="0">
                <a:latin typeface="黑体" panose="02010609060101010101" pitchFamily="49" charset="-122"/>
                <a:ea typeface="黑体" panose="02010609060101010101" pitchFamily="49" charset="-122"/>
              </a:rPr>
              <a:t>1</a:t>
            </a:r>
            <a:r>
              <a:rPr lang="zh-CN" altLang="en-US" sz="2000" b="1" dirty="0">
                <a:latin typeface="黑体" panose="02010609060101010101" pitchFamily="49" charset="-122"/>
                <a:ea typeface="黑体" panose="02010609060101010101" pitchFamily="49" charset="-122"/>
              </a:rPr>
              <a:t>号修改单。</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四、需要解决的主要问题</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714348" y="1048197"/>
            <a:ext cx="7929618" cy="642943"/>
          </a:xfrm>
          <a:prstGeom prst="rect">
            <a:avLst/>
          </a:prstGeom>
        </p:spPr>
        <p:txBody>
          <a:bodyPr vert="horz" rtlCol="0" anchor="ctr">
            <a:noAutofit/>
          </a:bodyPr>
          <a:lstStyle/>
          <a:p>
            <a:pPr lvl="0">
              <a:spcBef>
                <a:spcPct val="0"/>
              </a:spcBef>
              <a:defRPr/>
            </a:pPr>
            <a:r>
              <a:rPr lang="en-US" altLang="zh-CN" sz="3000" b="1" dirty="0">
                <a:solidFill>
                  <a:schemeClr val="bg2">
                    <a:lumMod val="25000"/>
                  </a:schemeClr>
                </a:solidFill>
                <a:latin typeface="黑体" panose="02010609060101010101" pitchFamily="49" charset="-122"/>
                <a:ea typeface="黑体" panose="02010609060101010101" pitchFamily="49" charset="-122"/>
              </a:rPr>
              <a:t>1</a:t>
            </a:r>
            <a:r>
              <a:rPr lang="zh-CN" altLang="en-US" sz="3000" b="1" dirty="0">
                <a:latin typeface="黑体" panose="02010609060101010101" pitchFamily="49" charset="-122"/>
                <a:ea typeface="黑体" panose="02010609060101010101" pitchFamily="49" charset="-122"/>
              </a:rPr>
              <a:t>、对特种设备使用单位进行分类管理；</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721463" y="1785926"/>
            <a:ext cx="7929618" cy="642943"/>
          </a:xfrm>
          <a:prstGeom prst="rect">
            <a:avLst/>
          </a:prstGeom>
        </p:spPr>
        <p:txBody>
          <a:bodyPr vert="horz" rtlCol="0" anchor="ctr">
            <a:noAutofit/>
          </a:bodyPr>
          <a:lstStyle/>
          <a:p>
            <a:pPr lvl="0">
              <a:spcBef>
                <a:spcPct val="0"/>
              </a:spcBef>
              <a:defRPr/>
            </a:pPr>
            <a:r>
              <a:rPr lang="en-US" altLang="zh-CN" sz="3000" b="1" dirty="0">
                <a:solidFill>
                  <a:schemeClr val="bg2">
                    <a:lumMod val="25000"/>
                  </a:schemeClr>
                </a:solidFill>
                <a:latin typeface="黑体" panose="02010609060101010101" pitchFamily="49" charset="-122"/>
                <a:ea typeface="黑体" panose="02010609060101010101" pitchFamily="49" charset="-122"/>
              </a:rPr>
              <a:t>2</a:t>
            </a:r>
            <a:r>
              <a:rPr lang="zh-CN" altLang="en-US" sz="3000" b="1" dirty="0">
                <a:latin typeface="黑体" panose="02010609060101010101" pitchFamily="49" charset="-122"/>
                <a:ea typeface="黑体" panose="02010609060101010101" pitchFamily="49" charset="-122"/>
              </a:rPr>
              <a:t>、特种设备使用单位的规定；</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714348" y="2420888"/>
            <a:ext cx="7929618" cy="1174587"/>
          </a:xfrm>
          <a:prstGeom prst="rect">
            <a:avLst/>
          </a:prstGeom>
        </p:spPr>
        <p:txBody>
          <a:bodyPr vert="horz" rtlCol="0" anchor="ctr">
            <a:noAutofit/>
          </a:bodyPr>
          <a:lstStyle/>
          <a:p>
            <a:pPr lvl="0">
              <a:spcBef>
                <a:spcPct val="0"/>
              </a:spcBef>
              <a:defRPr/>
            </a:pPr>
            <a:r>
              <a:rPr lang="en-US" altLang="zh-CN" sz="3000" b="1" dirty="0">
                <a:solidFill>
                  <a:schemeClr val="bg2">
                    <a:lumMod val="25000"/>
                  </a:schemeClr>
                </a:solidFill>
                <a:latin typeface="黑体" panose="02010609060101010101" pitchFamily="49" charset="-122"/>
                <a:ea typeface="黑体" panose="02010609060101010101" pitchFamily="49" charset="-122"/>
              </a:rPr>
              <a:t>3</a:t>
            </a:r>
            <a:r>
              <a:rPr lang="zh-CN" altLang="en-US" sz="3000" b="1" dirty="0">
                <a:latin typeface="黑体" panose="02010609060101010101" pitchFamily="49" charset="-122"/>
                <a:ea typeface="黑体" panose="02010609060101010101" pitchFamily="49" charset="-122"/>
              </a:rPr>
              <a:t>、明确特种设备使用单位管理人员、操作人员责任；</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1" name="标题 1"/>
          <p:cNvSpPr txBox="1"/>
          <p:nvPr/>
        </p:nvSpPr>
        <p:spPr>
          <a:xfrm>
            <a:off x="721463" y="3501008"/>
            <a:ext cx="7929618" cy="1723063"/>
          </a:xfrm>
          <a:prstGeom prst="rect">
            <a:avLst/>
          </a:prstGeom>
        </p:spPr>
        <p:txBody>
          <a:bodyPr vert="horz" rtlCol="0" anchor="ctr">
            <a:noAutofit/>
          </a:bodyPr>
          <a:lstStyle/>
          <a:p>
            <a:pPr lvl="0">
              <a:spcBef>
                <a:spcPct val="0"/>
              </a:spcBef>
              <a:defRPr/>
            </a:pPr>
            <a:r>
              <a:rPr lang="en-US" altLang="zh-CN" sz="3000" b="1" dirty="0">
                <a:solidFill>
                  <a:schemeClr val="bg2">
                    <a:lumMod val="25000"/>
                  </a:schemeClr>
                </a:solidFill>
                <a:latin typeface="黑体" panose="02010609060101010101" pitchFamily="49" charset="-122"/>
                <a:ea typeface="黑体" panose="02010609060101010101" pitchFamily="49" charset="-122"/>
              </a:rPr>
              <a:t>4</a:t>
            </a:r>
            <a:r>
              <a:rPr lang="zh-CN" altLang="en-US" sz="3000" b="1" dirty="0">
                <a:latin typeface="黑体" panose="02010609060101010101" pitchFamily="49" charset="-122"/>
                <a:ea typeface="黑体" panose="02010609060101010101" pitchFamily="49" charset="-122"/>
              </a:rPr>
              <a:t>、明确特种设备使用单位对特种设备管理制度、操作规程、日常维护保养、定期安全检查等原则要求；</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4" name="标题 1"/>
          <p:cNvSpPr txBox="1"/>
          <p:nvPr/>
        </p:nvSpPr>
        <p:spPr>
          <a:xfrm>
            <a:off x="721463" y="5157192"/>
            <a:ext cx="7929618" cy="1074991"/>
          </a:xfrm>
          <a:prstGeom prst="rect">
            <a:avLst/>
          </a:prstGeom>
        </p:spPr>
        <p:txBody>
          <a:bodyPr vert="horz" rtlCol="0" anchor="ctr">
            <a:noAutofit/>
          </a:bodyPr>
          <a:lstStyle/>
          <a:p>
            <a:pPr lvl="0">
              <a:spcBef>
                <a:spcPct val="0"/>
              </a:spcBef>
              <a:defRPr/>
            </a:pPr>
            <a:r>
              <a:rPr lang="en-US" altLang="zh-CN" sz="3000" b="1" dirty="0">
                <a:solidFill>
                  <a:schemeClr val="bg2">
                    <a:lumMod val="25000"/>
                  </a:schemeClr>
                </a:solidFill>
                <a:latin typeface="黑体" panose="02010609060101010101" pitchFamily="49" charset="-122"/>
                <a:ea typeface="黑体" panose="02010609060101010101" pitchFamily="49" charset="-122"/>
              </a:rPr>
              <a:t>5</a:t>
            </a:r>
            <a:r>
              <a:rPr lang="zh-CN" altLang="en-US" sz="3000" b="1" dirty="0">
                <a:latin typeface="黑体" panose="02010609060101010101" pitchFamily="49" charset="-122"/>
                <a:ea typeface="黑体" panose="02010609060101010101" pitchFamily="49" charset="-122"/>
              </a:rPr>
              <a:t>、统一特种设备使用登记及使用登记变更程序。</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randombar(horizontal)">
                                      <p:cBhvr>
                                        <p:cTn id="16" dur="500"/>
                                        <p:tgtEl>
                                          <p:spTgt spid="11"/>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randombar(horizontal)">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1000108"/>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1.1</a:t>
            </a:r>
            <a:r>
              <a:rPr lang="zh-CN" altLang="en-US" sz="3000" b="1" dirty="0">
                <a:latin typeface="黑体" panose="02010609060101010101" pitchFamily="49" charset="-122"/>
                <a:ea typeface="黑体" panose="02010609060101010101" pitchFamily="49" charset="-122"/>
              </a:rPr>
              <a:t>、目的</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611560" y="1556223"/>
            <a:ext cx="7929618" cy="1872777"/>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◆为规范特种设备使用管理，保障特种设备安全经济运行，根据</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中华人民共和国特种设备安全法</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中华人民共和国安全生产法</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中华人民共和国节约能源法</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和</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特种设备安全监察条例</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，制定本规则。</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530814" y="3415207"/>
            <a:ext cx="7929618" cy="1237929"/>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特种设备安全法</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第一章（总则）、第二章（生产、经营、使用）、第四章（监督管理）、第五章（事故应急救援与调查处理）</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12" name="标题 1"/>
          <p:cNvSpPr txBox="1"/>
          <p:nvPr/>
        </p:nvSpPr>
        <p:spPr>
          <a:xfrm>
            <a:off x="539552" y="4581128"/>
            <a:ext cx="7929618" cy="525717"/>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安全生产法</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第</a:t>
            </a:r>
            <a:r>
              <a:rPr lang="en-US" altLang="zh-CN" sz="2400" b="1" dirty="0">
                <a:solidFill>
                  <a:schemeClr val="bg2">
                    <a:lumMod val="10000"/>
                  </a:schemeClr>
                </a:solidFill>
                <a:latin typeface="楷体" panose="02010609060101010101" pitchFamily="49" charset="-122"/>
                <a:ea typeface="楷体" panose="02010609060101010101" pitchFamily="49" charset="-122"/>
              </a:rPr>
              <a:t>2</a:t>
            </a:r>
            <a:r>
              <a:rPr lang="zh-CN" altLang="en-US" sz="2400" b="1" dirty="0">
                <a:solidFill>
                  <a:schemeClr val="bg2">
                    <a:lumMod val="10000"/>
                  </a:schemeClr>
                </a:solidFill>
                <a:latin typeface="楷体" panose="02010609060101010101" pitchFamily="49" charset="-122"/>
                <a:ea typeface="楷体" panose="02010609060101010101" pitchFamily="49" charset="-122"/>
              </a:rPr>
              <a:t>条、第</a:t>
            </a:r>
            <a:r>
              <a:rPr lang="en-US" altLang="zh-CN" sz="2400" b="1" dirty="0">
                <a:solidFill>
                  <a:schemeClr val="bg2">
                    <a:lumMod val="10000"/>
                  </a:schemeClr>
                </a:solidFill>
                <a:latin typeface="楷体" panose="02010609060101010101" pitchFamily="49" charset="-122"/>
                <a:ea typeface="楷体" panose="02010609060101010101" pitchFamily="49" charset="-122"/>
              </a:rPr>
              <a:t>34</a:t>
            </a:r>
            <a:r>
              <a:rPr lang="zh-CN" altLang="en-US" sz="2400" b="1" dirty="0">
                <a:solidFill>
                  <a:schemeClr val="bg2">
                    <a:lumMod val="10000"/>
                  </a:schemeClr>
                </a:solidFill>
                <a:latin typeface="楷体" panose="02010609060101010101" pitchFamily="49" charset="-122"/>
                <a:ea typeface="楷体" panose="02010609060101010101" pitchFamily="49" charset="-122"/>
              </a:rPr>
              <a:t>条、第</a:t>
            </a:r>
            <a:r>
              <a:rPr lang="en-US" altLang="zh-CN" sz="2400" b="1" dirty="0">
                <a:solidFill>
                  <a:schemeClr val="bg2">
                    <a:lumMod val="10000"/>
                  </a:schemeClr>
                </a:solidFill>
                <a:latin typeface="楷体" panose="02010609060101010101" pitchFamily="49" charset="-122"/>
                <a:ea typeface="楷体" panose="02010609060101010101" pitchFamily="49" charset="-122"/>
              </a:rPr>
              <a:t>96</a:t>
            </a:r>
            <a:r>
              <a:rPr lang="zh-CN" altLang="en-US" sz="2400" b="1" dirty="0">
                <a:solidFill>
                  <a:schemeClr val="bg2">
                    <a:lumMod val="10000"/>
                  </a:schemeClr>
                </a:solidFill>
                <a:latin typeface="楷体" panose="02010609060101010101" pitchFamily="49" charset="-122"/>
                <a:ea typeface="楷体" panose="02010609060101010101" pitchFamily="49" charset="-122"/>
              </a:rPr>
              <a:t>条</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13" name="标题 1"/>
          <p:cNvSpPr txBox="1"/>
          <p:nvPr/>
        </p:nvSpPr>
        <p:spPr>
          <a:xfrm>
            <a:off x="539552" y="5157192"/>
            <a:ext cx="7929618" cy="525717"/>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节约能源法</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第</a:t>
            </a:r>
            <a:r>
              <a:rPr lang="en-US" altLang="zh-CN" sz="2400" b="1" dirty="0">
                <a:solidFill>
                  <a:schemeClr val="bg2">
                    <a:lumMod val="10000"/>
                  </a:schemeClr>
                </a:solidFill>
                <a:latin typeface="楷体" panose="02010609060101010101" pitchFamily="49" charset="-122"/>
                <a:ea typeface="楷体" panose="02010609060101010101" pitchFamily="49" charset="-122"/>
              </a:rPr>
              <a:t>2</a:t>
            </a:r>
            <a:r>
              <a:rPr lang="zh-CN" altLang="en-US" sz="2400" b="1" dirty="0">
                <a:solidFill>
                  <a:schemeClr val="bg2">
                    <a:lumMod val="10000"/>
                  </a:schemeClr>
                </a:solidFill>
                <a:latin typeface="楷体" panose="02010609060101010101" pitchFamily="49" charset="-122"/>
                <a:ea typeface="楷体" panose="02010609060101010101" pitchFamily="49" charset="-122"/>
              </a:rPr>
              <a:t>条、第</a:t>
            </a:r>
            <a:r>
              <a:rPr lang="en-US" altLang="zh-CN" sz="2400" b="1" dirty="0">
                <a:solidFill>
                  <a:schemeClr val="bg2">
                    <a:lumMod val="10000"/>
                  </a:schemeClr>
                </a:solidFill>
                <a:latin typeface="楷体" panose="02010609060101010101" pitchFamily="49" charset="-122"/>
                <a:ea typeface="楷体" panose="02010609060101010101" pitchFamily="49" charset="-122"/>
              </a:rPr>
              <a:t>34</a:t>
            </a:r>
            <a:r>
              <a:rPr lang="zh-CN" altLang="en-US" sz="2400" b="1" dirty="0">
                <a:solidFill>
                  <a:schemeClr val="bg2">
                    <a:lumMod val="10000"/>
                  </a:schemeClr>
                </a:solidFill>
                <a:latin typeface="楷体" panose="02010609060101010101" pitchFamily="49" charset="-122"/>
                <a:ea typeface="楷体" panose="02010609060101010101" pitchFamily="49" charset="-122"/>
              </a:rPr>
              <a:t>条、第</a:t>
            </a:r>
            <a:r>
              <a:rPr lang="en-US" altLang="zh-CN" sz="2400" b="1" dirty="0">
                <a:solidFill>
                  <a:schemeClr val="bg2">
                    <a:lumMod val="10000"/>
                  </a:schemeClr>
                </a:solidFill>
                <a:latin typeface="楷体" panose="02010609060101010101" pitchFamily="49" charset="-122"/>
                <a:ea typeface="楷体" panose="02010609060101010101" pitchFamily="49" charset="-122"/>
              </a:rPr>
              <a:t>96</a:t>
            </a:r>
            <a:r>
              <a:rPr lang="zh-CN" altLang="en-US" sz="2400" b="1" dirty="0">
                <a:solidFill>
                  <a:schemeClr val="bg2">
                    <a:lumMod val="10000"/>
                  </a:schemeClr>
                </a:solidFill>
                <a:latin typeface="楷体" panose="02010609060101010101" pitchFamily="49" charset="-122"/>
                <a:ea typeface="楷体" panose="02010609060101010101" pitchFamily="49" charset="-122"/>
              </a:rPr>
              <a:t>条</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15" name="标题 1"/>
          <p:cNvSpPr txBox="1"/>
          <p:nvPr/>
        </p:nvSpPr>
        <p:spPr>
          <a:xfrm>
            <a:off x="539552" y="5733256"/>
            <a:ext cx="7929618" cy="102405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特种设备安全监察条例</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第一章（总则）、第三章（特种设备的使用）、第五章（监督检查）、第五章（事故预防和调查处理）</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1"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slide(fromTop)">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slide(fromTop)">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slide(fromTop)">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1"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slide(fromTop)">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1000108"/>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1.2</a:t>
            </a:r>
            <a:r>
              <a:rPr lang="zh-CN" altLang="en-US" sz="3000" b="1" dirty="0">
                <a:latin typeface="黑体" panose="02010609060101010101" pitchFamily="49" charset="-122"/>
                <a:ea typeface="黑体" panose="02010609060101010101" pitchFamily="49" charset="-122"/>
              </a:rPr>
              <a:t>、适应范围</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611560" y="1268760"/>
            <a:ext cx="7929618" cy="1872777"/>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◆本规则适用于</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特种设备目录</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范围内的特种设备的安全与节能管理。</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530814" y="2636912"/>
            <a:ext cx="7929618" cy="1237929"/>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代码与种类、类别、品种</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1"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slide(fromTop)">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1000108"/>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1.3</a:t>
            </a:r>
            <a:r>
              <a:rPr lang="zh-CN" altLang="en-US" sz="3000" b="1" dirty="0">
                <a:latin typeface="黑体" panose="02010609060101010101" pitchFamily="49" charset="-122"/>
                <a:ea typeface="黑体" panose="02010609060101010101" pitchFamily="49" charset="-122"/>
              </a:rPr>
              <a:t>、使用单位主体责任</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611560" y="1556223"/>
            <a:ext cx="7929618" cy="1609939"/>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◆特种设备使用单位应当按照本规则规定，负责特种设备安全与节能管理，承担特种设备使用安全与节能主体责任。</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530814" y="2852936"/>
            <a:ext cx="7929618" cy="1237929"/>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明确特种设备使用单位是特种设备使用安全与节能责任主体，体现谁使用、</a:t>
            </a:r>
            <a:r>
              <a:rPr lang="zh-CN" altLang="en-US" sz="2400" b="1">
                <a:solidFill>
                  <a:schemeClr val="bg2">
                    <a:lumMod val="10000"/>
                  </a:schemeClr>
                </a:solidFill>
                <a:latin typeface="楷体" panose="02010609060101010101" pitchFamily="49" charset="-122"/>
                <a:ea typeface="楷体" panose="02010609060101010101" pitchFamily="49" charset="-122"/>
              </a:rPr>
              <a:t>谁</a:t>
            </a:r>
            <a:r>
              <a:rPr lang="zh-CN" altLang="en-US" sz="2400" b="1" smtClean="0">
                <a:solidFill>
                  <a:schemeClr val="bg2">
                    <a:lumMod val="10000"/>
                  </a:schemeClr>
                </a:solidFill>
                <a:latin typeface="楷体" panose="02010609060101010101" pitchFamily="49" charset="-122"/>
                <a:ea typeface="楷体" panose="02010609060101010101" pitchFamily="49" charset="-122"/>
              </a:rPr>
              <a:t>得益、</a:t>
            </a:r>
            <a:r>
              <a:rPr lang="zh-CN" altLang="en-US" sz="2400" b="1" dirty="0">
                <a:solidFill>
                  <a:schemeClr val="bg2">
                    <a:lumMod val="10000"/>
                  </a:schemeClr>
                </a:solidFill>
                <a:latin typeface="楷体" panose="02010609060101010101" pitchFamily="49" charset="-122"/>
                <a:ea typeface="楷体" panose="02010609060101010101" pitchFamily="49" charset="-122"/>
              </a:rPr>
              <a:t>谁负责的原则；</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12" name="标题 1"/>
          <p:cNvSpPr txBox="1"/>
          <p:nvPr/>
        </p:nvSpPr>
        <p:spPr>
          <a:xfrm>
            <a:off x="539552" y="3983403"/>
            <a:ext cx="7929618" cy="1123442"/>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本规则规定的有关特种设备使用管理要求是特种设备安全的基本要求（最低要求），特种设备使用单位建立的有关管理规定不应低于本规则的规定；</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13" name="标题 1"/>
          <p:cNvSpPr txBox="1"/>
          <p:nvPr/>
        </p:nvSpPr>
        <p:spPr>
          <a:xfrm>
            <a:off x="539552" y="5157192"/>
            <a:ext cx="7929618" cy="936104"/>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特种设备使用单位赢得根据所使用特种设备的特性、风险程度建立适当的管理规定。</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slide(fromLeft)">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slide(from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slide(fromLeft)">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1000108"/>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1.4.1</a:t>
            </a:r>
            <a:r>
              <a:rPr lang="zh-CN" altLang="en-US" sz="3000" b="1" dirty="0">
                <a:latin typeface="黑体" panose="02010609060101010101" pitchFamily="49" charset="-122"/>
                <a:ea typeface="黑体" panose="02010609060101010101" pitchFamily="49" charset="-122"/>
              </a:rPr>
              <a:t>、职责分工</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611560" y="1556223"/>
            <a:ext cx="7929618" cy="2069990"/>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◆县级以上地方各级人民政府负责特种设备安全监督管理的部门</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以下简称特种设备安全监管部门</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对本行政区域内特种设备使用安全、高耗能特种设备节能实施监督管理。国家质检总局对全国特种设备使用安全、高耗能特种设备节能的监督管理工作进行监督和指导。</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530814" y="3573016"/>
            <a:ext cx="7929618" cy="151216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明确各级地方特种设备安全监管部门的监管分工，省级特种设备安全监管部门可以根据本行政区域内特种设备使用单位情况、设备使用特点和监管力量等状况，对省、市、县级特种设备安全监管部门责任明确分工；</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12" name="标题 1"/>
          <p:cNvSpPr txBox="1"/>
          <p:nvPr/>
        </p:nvSpPr>
        <p:spPr>
          <a:xfrm>
            <a:off x="539552" y="5013176"/>
            <a:ext cx="7929618" cy="581764"/>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监管内容：使用安全和节能监管；</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13" name="标题 1"/>
          <p:cNvSpPr txBox="1"/>
          <p:nvPr/>
        </p:nvSpPr>
        <p:spPr>
          <a:xfrm>
            <a:off x="539552" y="5517232"/>
            <a:ext cx="7929618" cy="49673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高耗能特种设备定义和节能要求：根据相应</a:t>
            </a:r>
            <a:r>
              <a:rPr lang="en-US" altLang="zh-CN" sz="2400" b="1" dirty="0">
                <a:solidFill>
                  <a:schemeClr val="bg2">
                    <a:lumMod val="10000"/>
                  </a:schemeClr>
                </a:solidFill>
                <a:latin typeface="楷体" panose="02010609060101010101" pitchFamily="49" charset="-122"/>
                <a:ea typeface="楷体" panose="02010609060101010101" pitchFamily="49" charset="-122"/>
              </a:rPr>
              <a:t>TSG</a:t>
            </a:r>
            <a:r>
              <a:rPr lang="zh-CN" altLang="en-US" sz="2400" b="1" dirty="0">
                <a:solidFill>
                  <a:schemeClr val="bg2">
                    <a:lumMod val="10000"/>
                  </a:schemeClr>
                </a:solidFill>
                <a:latin typeface="楷体" panose="02010609060101010101" pitchFamily="49" charset="-122"/>
                <a:ea typeface="楷体" panose="02010609060101010101" pitchFamily="49" charset="-122"/>
              </a:rPr>
              <a:t>。</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11" name="标题 1"/>
          <p:cNvSpPr txBox="1"/>
          <p:nvPr/>
        </p:nvSpPr>
        <p:spPr>
          <a:xfrm>
            <a:off x="286860" y="5949280"/>
            <a:ext cx="8749636" cy="936104"/>
          </a:xfrm>
          <a:prstGeom prst="rect">
            <a:avLst/>
          </a:prstGeom>
        </p:spPr>
        <p:txBody>
          <a:bodyPr vert="horz" rtlCol="0" anchor="ctr">
            <a:noAutofit/>
          </a:bodyPr>
          <a:lstStyle/>
          <a:p>
            <a:pPr lvl="0">
              <a:spcBef>
                <a:spcPct val="0"/>
              </a:spcBef>
              <a:defRPr/>
            </a:pPr>
            <a:r>
              <a:rPr lang="zh-CN" altLang="en-US" sz="2000" b="1" dirty="0">
                <a:solidFill>
                  <a:srgbClr val="CC0099"/>
                </a:solidFill>
                <a:latin typeface="楷体" panose="02010609060101010101" pitchFamily="49" charset="-122"/>
                <a:ea typeface="楷体" panose="02010609060101010101" pitchFamily="49" charset="-122"/>
              </a:rPr>
              <a:t>△</a:t>
            </a:r>
            <a:r>
              <a:rPr lang="en-US" altLang="zh-CN" sz="2000" b="1" dirty="0">
                <a:solidFill>
                  <a:srgbClr val="CC0099"/>
                </a:solidFill>
                <a:latin typeface="楷体" panose="02010609060101010101" pitchFamily="49" charset="-122"/>
                <a:ea typeface="楷体" panose="02010609060101010101" pitchFamily="49" charset="-122"/>
              </a:rPr>
              <a:t>《</a:t>
            </a:r>
            <a:r>
              <a:rPr lang="zh-CN" altLang="en-US" sz="2000" b="1" dirty="0">
                <a:solidFill>
                  <a:srgbClr val="CC0099"/>
                </a:solidFill>
                <a:latin typeface="楷体" panose="02010609060101010101" pitchFamily="49" charset="-122"/>
                <a:ea typeface="楷体" panose="02010609060101010101" pitchFamily="49" charset="-122"/>
              </a:rPr>
              <a:t>高耗能特种设备节能监督管理办法</a:t>
            </a:r>
            <a:r>
              <a:rPr lang="en-US" altLang="zh-CN" sz="2000" b="1" dirty="0">
                <a:solidFill>
                  <a:srgbClr val="CC0099"/>
                </a:solidFill>
                <a:latin typeface="楷体" panose="02010609060101010101" pitchFamily="49" charset="-122"/>
                <a:ea typeface="楷体" panose="02010609060101010101" pitchFamily="49" charset="-122"/>
              </a:rPr>
              <a:t>》</a:t>
            </a:r>
            <a:r>
              <a:rPr lang="zh-CN" altLang="en-US" sz="2000" b="1" dirty="0">
                <a:solidFill>
                  <a:srgbClr val="CC0099"/>
                </a:solidFill>
                <a:latin typeface="楷体" panose="02010609060101010101" pitchFamily="49" charset="-122"/>
                <a:ea typeface="楷体" panose="02010609060101010101" pitchFamily="49" charset="-122"/>
              </a:rPr>
              <a:t>第二条：高耗能特种设备，是指在使用过程中能源消耗量或者转换量大，并具有较大节能空间的锅炉、换热压力容器、电梯等特种设备。。</a:t>
            </a:r>
            <a:endParaRPr kumimoji="0" lang="zh-CN" altLang="en-US" sz="2000" b="1" u="none" strike="noStrike" kern="1200" cap="none" spc="0" normalizeH="0" baseline="0" noProof="0" dirty="0">
              <a:ln>
                <a:noFill/>
              </a:ln>
              <a:solidFill>
                <a:srgbClr val="CC0099"/>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1"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slide(fromTop)">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slide(fromTop)">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slide(fromTop)">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1"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slide(fromTop)">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1000108"/>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1.4.2</a:t>
            </a:r>
            <a:r>
              <a:rPr lang="zh-CN" altLang="en-US" sz="3000" b="1" dirty="0">
                <a:latin typeface="黑体" panose="02010609060101010101" pitchFamily="49" charset="-122"/>
                <a:ea typeface="黑体" panose="02010609060101010101" pitchFamily="49" charset="-122"/>
              </a:rPr>
              <a:t>、使用登记</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611560" y="1556223"/>
            <a:ext cx="7929618" cy="2069990"/>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◆特种设备安全监管部门依据法定职责，按照本规则的要求负责办理特种设备使用登记，本规则和其他特种设备安全技术规范（以下简称安全技术规范）明确不需要办理使用登记的特种设备除外。</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530814" y="3573016"/>
            <a:ext cx="7929618" cy="609312"/>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特种设备安全监管部门的使用登记职责；</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12" name="标题 1"/>
          <p:cNvSpPr txBox="1"/>
          <p:nvPr/>
        </p:nvSpPr>
        <p:spPr>
          <a:xfrm>
            <a:off x="539552" y="4268016"/>
            <a:ext cx="7929618" cy="81716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对不需要办理使用登记的特种设备应当在其他特种设备安全技术规范中明确。</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slide(fromLeft)">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slide(fromLeft)">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1000108"/>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1.4.3</a:t>
            </a:r>
            <a:r>
              <a:rPr lang="zh-CN" altLang="en-US" sz="3000" b="1" dirty="0">
                <a:latin typeface="黑体" panose="02010609060101010101" pitchFamily="49" charset="-122"/>
                <a:ea typeface="黑体" panose="02010609060101010101" pitchFamily="49" charset="-122"/>
              </a:rPr>
              <a:t>、监督检查</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611560" y="1556223"/>
            <a:ext cx="7929618" cy="2069990"/>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特种设备安全监管部门对已经使用登记的特种设备，根据风险状况，按照分类监管原则，确定监督检查重点，制订监督检查计划，对本行政区域内的特种设备使用安全、高耗能特种设备节能实施情况进行现场监督检查。</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530814" y="3573016"/>
            <a:ext cx="7929618" cy="609312"/>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监督检查范围：已经使用登记的特种设备；</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12" name="标题 1"/>
          <p:cNvSpPr txBox="1"/>
          <p:nvPr/>
        </p:nvSpPr>
        <p:spPr>
          <a:xfrm>
            <a:off x="539552" y="4124000"/>
            <a:ext cx="7929618" cy="601144"/>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按照分类监管原则，制订监督检查计划；</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8" name="标题 1"/>
          <p:cNvSpPr txBox="1"/>
          <p:nvPr/>
        </p:nvSpPr>
        <p:spPr>
          <a:xfrm>
            <a:off x="527742" y="4674984"/>
            <a:ext cx="7929618" cy="601144"/>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现场监督检查；</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11" name="标题 1"/>
          <p:cNvSpPr txBox="1"/>
          <p:nvPr/>
        </p:nvSpPr>
        <p:spPr>
          <a:xfrm>
            <a:off x="527742" y="5153959"/>
            <a:ext cx="7929618" cy="601144"/>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监督检查内容：</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特种设备现场安全监督检查规则</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13" name="标题 1"/>
          <p:cNvSpPr txBox="1"/>
          <p:nvPr/>
        </p:nvSpPr>
        <p:spPr>
          <a:xfrm>
            <a:off x="539552" y="5704943"/>
            <a:ext cx="7929618" cy="601144"/>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总局第</a:t>
            </a:r>
            <a:r>
              <a:rPr lang="en-US" altLang="zh-CN" sz="2400" b="1" dirty="0">
                <a:solidFill>
                  <a:schemeClr val="bg2">
                    <a:lumMod val="10000"/>
                  </a:schemeClr>
                </a:solidFill>
                <a:latin typeface="楷体" panose="02010609060101010101" pitchFamily="49" charset="-122"/>
                <a:ea typeface="楷体" panose="02010609060101010101" pitchFamily="49" charset="-122"/>
              </a:rPr>
              <a:t>116</a:t>
            </a:r>
            <a:r>
              <a:rPr lang="zh-CN" altLang="en-US" sz="2400" b="1" dirty="0">
                <a:solidFill>
                  <a:schemeClr val="bg2">
                    <a:lumMod val="10000"/>
                  </a:schemeClr>
                </a:solidFill>
                <a:latin typeface="楷体" panose="02010609060101010101" pitchFamily="49" charset="-122"/>
                <a:ea typeface="楷体" panose="02010609060101010101" pitchFamily="49" charset="-122"/>
              </a:rPr>
              <a:t>号令</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高耗能特种设备节能监督管理办法</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1"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slide(fromTop)">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slide(fromTop)">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slide(fromTop)">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1"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slide(fromTop)">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1"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slide(fromTop)">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8" grpId="0"/>
      <p:bldP spid="11"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1000108"/>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1.4.4</a:t>
            </a:r>
            <a:r>
              <a:rPr lang="zh-CN" altLang="en-US" sz="3000" b="1" dirty="0">
                <a:latin typeface="黑体" panose="02010609060101010101" pitchFamily="49" charset="-122"/>
                <a:ea typeface="黑体" panose="02010609060101010101" pitchFamily="49" charset="-122"/>
              </a:rPr>
              <a:t>、信息化和安全状况公布</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611560" y="1556223"/>
            <a:ext cx="7929618" cy="1353332"/>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◆负责办理使用登记的特种设备安全监管部门应当按照特种设备信息化管理的规定，建立特种设备管理信息系统，及时输入、更新有关数据。</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1" name="标题 1"/>
          <p:cNvSpPr txBox="1"/>
          <p:nvPr/>
        </p:nvSpPr>
        <p:spPr>
          <a:xfrm>
            <a:off x="527742" y="4581128"/>
            <a:ext cx="7929618" cy="86409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特种设备安全监管部门应当对特种设备进行信息化管理（动态管理）；</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13" name="标题 1"/>
          <p:cNvSpPr txBox="1"/>
          <p:nvPr/>
        </p:nvSpPr>
        <p:spPr>
          <a:xfrm>
            <a:off x="539552" y="5373216"/>
            <a:ext cx="7929618" cy="976573"/>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特种设备安全状况公布（国家质检总局和省级特种设备安全监管部门）。</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14" name="标题 1"/>
          <p:cNvSpPr txBox="1"/>
          <p:nvPr/>
        </p:nvSpPr>
        <p:spPr>
          <a:xfrm>
            <a:off x="602822" y="2708920"/>
            <a:ext cx="7929618" cy="1872208"/>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◆国家质检总局和省级特种设备安全监管部门应当每年向社会公布特种设备安全总体状况，省级以下（不含省级）特种设备安全监管部门根据工作需要，适时公布本行政区域内的特种设备安全状况。</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4"/>
                                        </p:tgtEl>
                                        <p:attrNameLst>
                                          <p:attrName>style.visibility</p:attrName>
                                        </p:attrNameLst>
                                      </p:cBhvr>
                                      <p:to>
                                        <p:strVal val="visible"/>
                                      </p:to>
                                    </p:set>
                                    <p:anim calcmode="discrete" valueType="clr">
                                      <p:cBhvr override="childStyle">
                                        <p:cTn id="14"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4"/>
                                        </p:tgtEl>
                                        <p:attrNameLst>
                                          <p:attrName>fillcolor</p:attrName>
                                        </p:attrNameLst>
                                      </p:cBhvr>
                                      <p:tavLst>
                                        <p:tav tm="0">
                                          <p:val>
                                            <p:clrVal>
                                              <a:schemeClr val="accent2"/>
                                            </p:clrVal>
                                          </p:val>
                                        </p:tav>
                                        <p:tav tm="50000">
                                          <p:val>
                                            <p:clrVal>
                                              <a:schemeClr val="hlink"/>
                                            </p:clrVal>
                                          </p:val>
                                        </p:tav>
                                      </p:tavLst>
                                    </p:anim>
                                    <p:set>
                                      <p:cBhvr>
                                        <p:cTn id="16" dur="80"/>
                                        <p:tgtEl>
                                          <p:spTgt spid="14"/>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12" presetClass="entr" presetSubtype="1"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slide(fromTop)">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1"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slide(fromTop)">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2.1</a:t>
            </a:r>
            <a:r>
              <a:rPr lang="zh-CN" altLang="en-US" sz="3000" b="1" dirty="0">
                <a:latin typeface="黑体" panose="02010609060101010101" pitchFamily="49" charset="-122"/>
                <a:ea typeface="黑体" panose="02010609060101010101" pitchFamily="49" charset="-122"/>
              </a:rPr>
              <a:t>、使用单位含义</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611560" y="1340768"/>
            <a:ext cx="7929618" cy="3240929"/>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◆本规则所指的使用单位，是指具有特种设备使用管理权的单位（注</a:t>
            </a:r>
            <a:r>
              <a:rPr lang="en-US" altLang="zh-CN" sz="2500" b="1" dirty="0">
                <a:latin typeface="黑体" panose="02010609060101010101" pitchFamily="49" charset="-122"/>
                <a:ea typeface="黑体" panose="02010609060101010101" pitchFamily="49" charset="-122"/>
              </a:rPr>
              <a:t>2-1</a:t>
            </a:r>
            <a:r>
              <a:rPr lang="zh-CN" altLang="en-US" sz="2500" b="1" dirty="0">
                <a:latin typeface="黑体" panose="02010609060101010101" pitchFamily="49" charset="-122"/>
                <a:ea typeface="黑体" panose="02010609060101010101" pitchFamily="49" charset="-122"/>
              </a:rPr>
              <a:t>）或者具备完全民事行为能力的自然人，一般是特种设备的产权单位（产权所有人，下同），也可以是产权单位通过符合法律规定的合同关系确立的特种设备实际使用管理者。特种设备属于共有的，共有人可以委托物业服务单位或者其他管理人管理特种设备，受托人是使用单位；共有人未委托的，实际管理人是使用单位；没有实际管理人的，共有人是使用单位。</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4" name="标题 1"/>
          <p:cNvSpPr txBox="1"/>
          <p:nvPr/>
        </p:nvSpPr>
        <p:spPr>
          <a:xfrm>
            <a:off x="602822" y="4509120"/>
            <a:ext cx="7929618" cy="1440160"/>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◆特种设备用于出租的，出租期间，出租单位是使用单位；法律另有规定或者当事人合同约定的，从其规定或者约定。</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179512" y="5836803"/>
            <a:ext cx="8712968" cy="976573"/>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注</a:t>
            </a:r>
            <a:r>
              <a:rPr lang="en-US" altLang="zh-CN" sz="2400" b="1" dirty="0">
                <a:solidFill>
                  <a:schemeClr val="bg2">
                    <a:lumMod val="10000"/>
                  </a:schemeClr>
                </a:solidFill>
                <a:latin typeface="楷体" panose="02010609060101010101" pitchFamily="49" charset="-122"/>
                <a:ea typeface="楷体" panose="02010609060101010101" pitchFamily="49" charset="-122"/>
              </a:rPr>
              <a:t>2-1</a:t>
            </a:r>
            <a:r>
              <a:rPr lang="zh-CN" altLang="en-US" sz="2400" b="1" dirty="0">
                <a:solidFill>
                  <a:schemeClr val="bg2">
                    <a:lumMod val="10000"/>
                  </a:schemeClr>
                </a:solidFill>
                <a:latin typeface="楷体" panose="02010609060101010101" pitchFamily="49" charset="-122"/>
                <a:ea typeface="楷体" panose="02010609060101010101" pitchFamily="49" charset="-122"/>
              </a:rPr>
              <a:t>：单位包括公司、子公司、机关事业单位、社会团体等具有法人资格的单位和具有营业执照的分公司、个体工商户等。</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4"/>
                                        </p:tgtEl>
                                        <p:attrNameLst>
                                          <p:attrName>style.visibility</p:attrName>
                                        </p:attrNameLst>
                                      </p:cBhvr>
                                      <p:to>
                                        <p:strVal val="visible"/>
                                      </p:to>
                                    </p:set>
                                    <p:anim calcmode="discrete" valueType="clr">
                                      <p:cBhvr override="childStyle">
                                        <p:cTn id="14"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4"/>
                                        </p:tgtEl>
                                        <p:attrNameLst>
                                          <p:attrName>fillcolor</p:attrName>
                                        </p:attrNameLst>
                                      </p:cBhvr>
                                      <p:tavLst>
                                        <p:tav tm="0">
                                          <p:val>
                                            <p:clrVal>
                                              <a:schemeClr val="accent2"/>
                                            </p:clrVal>
                                          </p:val>
                                        </p:tav>
                                        <p:tav tm="50000">
                                          <p:val>
                                            <p:clrVal>
                                              <a:schemeClr val="hlink"/>
                                            </p:clrVal>
                                          </p:val>
                                        </p:tav>
                                      </p:tavLst>
                                    </p:anim>
                                    <p:set>
                                      <p:cBhvr>
                                        <p:cTn id="16" dur="80"/>
                                        <p:tgtEl>
                                          <p:spTgt spid="14"/>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slide(fromLef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zh-CN" altLang="en-US" sz="3200" b="1" dirty="0">
                <a:solidFill>
                  <a:srgbClr val="FFFF00"/>
                </a:solidFill>
                <a:latin typeface="楷体" panose="02010609060101010101" pitchFamily="49" charset="-122"/>
                <a:ea typeface="楷体" panose="02010609060101010101" pitchFamily="49" charset="-122"/>
              </a:rPr>
              <a:t>★</a:t>
            </a:r>
            <a:r>
              <a:rPr lang="zh-CN" altLang="en-US" sz="3000" b="1" dirty="0">
                <a:latin typeface="黑体" panose="02010609060101010101" pitchFamily="49" charset="-122"/>
                <a:ea typeface="黑体" panose="02010609060101010101" pitchFamily="49" charset="-122"/>
              </a:rPr>
              <a:t>使用单位的定义</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3" name="矩形: 圆角 2"/>
          <p:cNvSpPr/>
          <p:nvPr/>
        </p:nvSpPr>
        <p:spPr>
          <a:xfrm>
            <a:off x="35496" y="2492896"/>
            <a:ext cx="1224136" cy="576064"/>
          </a:xfrm>
          <a:prstGeom prst="roundRect">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t>使用单位</a:t>
            </a:r>
            <a:endParaRPr lang="zh-CN" altLang="en-US" b="1" dirty="0"/>
          </a:p>
        </p:txBody>
      </p:sp>
      <p:sp>
        <p:nvSpPr>
          <p:cNvPr id="6" name="左大括号 5"/>
          <p:cNvSpPr/>
          <p:nvPr/>
        </p:nvSpPr>
        <p:spPr>
          <a:xfrm>
            <a:off x="1331640" y="1858159"/>
            <a:ext cx="576064" cy="178686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箭头: 右 7"/>
          <p:cNvSpPr/>
          <p:nvPr/>
        </p:nvSpPr>
        <p:spPr>
          <a:xfrm>
            <a:off x="3096500" y="1714143"/>
            <a:ext cx="863416" cy="562729"/>
          </a:xfrm>
          <a:prstGeom prst="rightArrow">
            <a:avLst/>
          </a:prstGeom>
          <a:gradFill flip="none" rotWithShape="1">
            <a:gsLst>
              <a:gs pos="0">
                <a:schemeClr val="accent6">
                  <a:lumMod val="75000"/>
                </a:schemeClr>
              </a:gs>
              <a:gs pos="73000">
                <a:schemeClr val="bg1">
                  <a:tint val="100000"/>
                  <a:shade val="90000"/>
                  <a:hueMod val="100000"/>
                  <a:satMod val="375000"/>
                </a:schemeClr>
              </a:gs>
              <a:gs pos="100000">
                <a:srgbClr val="CC0099"/>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箭头: 右 14"/>
          <p:cNvSpPr/>
          <p:nvPr/>
        </p:nvSpPr>
        <p:spPr>
          <a:xfrm>
            <a:off x="3096500" y="3226311"/>
            <a:ext cx="863416" cy="562729"/>
          </a:xfrm>
          <a:prstGeom prst="rightArrow">
            <a:avLst/>
          </a:prstGeom>
          <a:gradFill flip="none" rotWithShape="1">
            <a:gsLst>
              <a:gs pos="0">
                <a:schemeClr val="accent6">
                  <a:lumMod val="75000"/>
                </a:schemeClr>
              </a:gs>
              <a:gs pos="73000">
                <a:schemeClr val="bg1">
                  <a:tint val="100000"/>
                  <a:shade val="90000"/>
                  <a:hueMod val="100000"/>
                  <a:satMod val="375000"/>
                </a:schemeClr>
              </a:gs>
              <a:gs pos="100000">
                <a:srgbClr val="CC0099"/>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圆角 15"/>
          <p:cNvSpPr/>
          <p:nvPr/>
        </p:nvSpPr>
        <p:spPr>
          <a:xfrm>
            <a:off x="3959916" y="1435971"/>
            <a:ext cx="4572524" cy="1056925"/>
          </a:xfrm>
          <a:prstGeom prst="roundRect">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solidFill>
                  <a:srgbClr val="FFFF00"/>
                </a:solidFill>
                <a:latin typeface="楷体" panose="02010609060101010101" pitchFamily="49" charset="-122"/>
                <a:ea typeface="楷体" panose="02010609060101010101" pitchFamily="49" charset="-122"/>
              </a:rPr>
              <a:t>包括公司、子公司、机关事业单位、社会团体等具有法人资格的单位和具有营业执照的分公司、个体工商户等</a:t>
            </a:r>
            <a:endParaRPr lang="zh-CN" altLang="en-US" b="1" dirty="0">
              <a:solidFill>
                <a:srgbClr val="FFFF00"/>
              </a:solidFill>
            </a:endParaRPr>
          </a:p>
        </p:txBody>
      </p:sp>
      <p:sp>
        <p:nvSpPr>
          <p:cNvPr id="17" name="矩形: 圆角 16"/>
          <p:cNvSpPr/>
          <p:nvPr/>
        </p:nvSpPr>
        <p:spPr>
          <a:xfrm>
            <a:off x="3959916" y="2996953"/>
            <a:ext cx="4572524" cy="1080120"/>
          </a:xfrm>
          <a:prstGeom prst="roundRect">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solidFill>
                  <a:srgbClr val="FFFF00"/>
                </a:solidFill>
                <a:latin typeface="楷体" panose="02010609060101010101" pitchFamily="49" charset="-122"/>
                <a:ea typeface="楷体" panose="02010609060101010101" pitchFamily="49" charset="-122"/>
              </a:rPr>
              <a:t>不涉及公共安全的个人（家庭）自用的特种设备不属于本规则管辖范围之内</a:t>
            </a:r>
            <a:endParaRPr lang="zh-CN" altLang="en-US" b="1" dirty="0">
              <a:solidFill>
                <a:srgbClr val="FFFF00"/>
              </a:solidFill>
            </a:endParaRPr>
          </a:p>
        </p:txBody>
      </p:sp>
      <p:sp>
        <p:nvSpPr>
          <p:cNvPr id="11" name="矩形: 圆角 10"/>
          <p:cNvSpPr/>
          <p:nvPr/>
        </p:nvSpPr>
        <p:spPr>
          <a:xfrm>
            <a:off x="1835696" y="1684470"/>
            <a:ext cx="1224136" cy="576064"/>
          </a:xfrm>
          <a:prstGeom prst="roundRect">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t>使用管理权的单位</a:t>
            </a:r>
            <a:endParaRPr lang="zh-CN" altLang="en-US" b="1" dirty="0"/>
          </a:p>
        </p:txBody>
      </p:sp>
      <p:sp>
        <p:nvSpPr>
          <p:cNvPr id="12" name="矩形: 圆角 11"/>
          <p:cNvSpPr/>
          <p:nvPr/>
        </p:nvSpPr>
        <p:spPr>
          <a:xfrm>
            <a:off x="1835696" y="3284984"/>
            <a:ext cx="1224136" cy="576064"/>
          </a:xfrm>
          <a:prstGeom prst="roundRect">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t>自然人</a:t>
            </a:r>
            <a:endParaRPr lang="zh-CN" altLang="en-US" b="1" dirty="0"/>
          </a:p>
        </p:txBody>
      </p:sp>
      <p:sp>
        <p:nvSpPr>
          <p:cNvPr id="18" name="标题 1"/>
          <p:cNvSpPr txBox="1"/>
          <p:nvPr/>
        </p:nvSpPr>
        <p:spPr>
          <a:xfrm>
            <a:off x="179512" y="4239292"/>
            <a:ext cx="5040560" cy="34183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共有特种设备的使用单位规定：</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20" name="标题 1"/>
          <p:cNvSpPr txBox="1"/>
          <p:nvPr/>
        </p:nvSpPr>
        <p:spPr>
          <a:xfrm>
            <a:off x="380240" y="4752646"/>
            <a:ext cx="8620884" cy="751963"/>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共有人可以委托物业服务单位或者其他管理人管理特种设备，受托人是使用单位；</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21" name="标题 1"/>
          <p:cNvSpPr txBox="1"/>
          <p:nvPr/>
        </p:nvSpPr>
        <p:spPr>
          <a:xfrm>
            <a:off x="375830" y="5504609"/>
            <a:ext cx="8620884" cy="498474"/>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共有人未委托的，实际管理人是使用单位；</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22" name="标题 1"/>
          <p:cNvSpPr txBox="1"/>
          <p:nvPr/>
        </p:nvSpPr>
        <p:spPr>
          <a:xfrm>
            <a:off x="375830" y="6098878"/>
            <a:ext cx="8620884" cy="498474"/>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没有实际管理人的，共有人是使用单位。</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lide(fromLeft)">
                                      <p:cBhvr>
                                        <p:cTn id="12" dur="500"/>
                                        <p:tgtEl>
                                          <p:spTgt spid="6"/>
                                        </p:tgtEl>
                                      </p:cBhvr>
                                    </p:animEffect>
                                  </p:childTnLst>
                                </p:cTn>
                              </p:par>
                            </p:childTnLst>
                          </p:cTn>
                        </p:par>
                        <p:par>
                          <p:cTn id="13" fill="hold">
                            <p:stCondLst>
                              <p:cond delay="500"/>
                            </p:stCondLst>
                            <p:childTnLst>
                              <p:par>
                                <p:cTn id="14" presetID="13" presetClass="entr" presetSubtype="32"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plus(out)">
                                      <p:cBhvr>
                                        <p:cTn id="16" dur="1000"/>
                                        <p:tgtEl>
                                          <p:spTgt spid="11"/>
                                        </p:tgtEl>
                                      </p:cBhvr>
                                    </p:animEffect>
                                  </p:childTnLst>
                                </p:cTn>
                              </p:par>
                              <p:par>
                                <p:cTn id="17" presetID="13" presetClass="entr" presetSubtype="32"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plus(out)">
                                      <p:cBhvr>
                                        <p:cTn id="19" dur="10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slide(fromLeft)">
                                      <p:cBhvr>
                                        <p:cTn id="24" dur="500"/>
                                        <p:tgtEl>
                                          <p:spTgt spid="8"/>
                                        </p:tgtEl>
                                      </p:cBhvr>
                                    </p:animEffect>
                                  </p:childTnLst>
                                </p:cTn>
                              </p:par>
                            </p:childTnLst>
                          </p:cTn>
                        </p:par>
                        <p:par>
                          <p:cTn id="25" fill="hold">
                            <p:stCondLst>
                              <p:cond delay="500"/>
                            </p:stCondLst>
                            <p:childTnLst>
                              <p:par>
                                <p:cTn id="26" presetID="1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slide(fromLeft)">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8"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slide(fromLeft)">
                                      <p:cBhvr>
                                        <p:cTn id="33" dur="500"/>
                                        <p:tgtEl>
                                          <p:spTgt spid="15"/>
                                        </p:tgtEl>
                                      </p:cBhvr>
                                    </p:animEffect>
                                  </p:childTnLst>
                                </p:cTn>
                              </p:par>
                              <p:par>
                                <p:cTn id="34" presetID="12" presetClass="entr" presetSubtype="8"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slide(fromLeft)">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8"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slide(fromLeft)">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8"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slide(fromLeft)">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8"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slide(fromLeft)">
                                      <p:cBhvr>
                                        <p:cTn id="51" dur="500"/>
                                        <p:tgtEl>
                                          <p:spTgt spid="21"/>
                                        </p:tgtEl>
                                      </p:cBhvr>
                                    </p:animEffect>
                                  </p:childTnLst>
                                </p:cTn>
                              </p:par>
                            </p:childTnLst>
                          </p:cTn>
                        </p:par>
                      </p:childTnLst>
                    </p:cTn>
                  </p:par>
                  <p:par>
                    <p:cTn id="52" fill="hold">
                      <p:stCondLst>
                        <p:cond delay="indefinite"/>
                      </p:stCondLst>
                      <p:childTnLst>
                        <p:par>
                          <p:cTn id="53" fill="hold">
                            <p:stCondLst>
                              <p:cond delay="0"/>
                            </p:stCondLst>
                            <p:childTnLst>
                              <p:par>
                                <p:cTn id="54" presetID="12" presetClass="entr" presetSubtype="8" fill="hold" grpId="0"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slide(fromLeft)">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11" grpId="0" animBg="1"/>
      <p:bldP spid="18" grpId="0"/>
      <p:bldP spid="20" grpId="0"/>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zh-CN" altLang="en-US" sz="3200" b="1" dirty="0">
                <a:solidFill>
                  <a:srgbClr val="FFFF00"/>
                </a:solidFill>
                <a:latin typeface="楷体" panose="02010609060101010101" pitchFamily="49" charset="-122"/>
                <a:ea typeface="楷体" panose="02010609060101010101" pitchFamily="49" charset="-122"/>
              </a:rPr>
              <a:t>★</a:t>
            </a:r>
            <a:r>
              <a:rPr lang="zh-CN" altLang="en-US" sz="3000" b="1" dirty="0">
                <a:latin typeface="黑体" panose="02010609060101010101" pitchFamily="49" charset="-122"/>
                <a:ea typeface="黑体" panose="02010609060101010101" pitchFamily="49" charset="-122"/>
              </a:rPr>
              <a:t>出租特种设备的使用单位规定：</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8" name="标题 1"/>
          <p:cNvSpPr txBox="1"/>
          <p:nvPr/>
        </p:nvSpPr>
        <p:spPr>
          <a:xfrm>
            <a:off x="377398" y="1647004"/>
            <a:ext cx="5040560" cy="34183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出租期间</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出租单位是使用单位；</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20" name="标题 1"/>
          <p:cNvSpPr txBox="1"/>
          <p:nvPr/>
        </p:nvSpPr>
        <p:spPr>
          <a:xfrm>
            <a:off x="375830" y="2244989"/>
            <a:ext cx="8620884" cy="751963"/>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法律另有规定或者当事人合同约定的，从其规定或者约定。</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19" name="标题 1"/>
          <p:cNvSpPr txBox="1"/>
          <p:nvPr/>
        </p:nvSpPr>
        <p:spPr>
          <a:xfrm>
            <a:off x="670388" y="2996952"/>
            <a:ext cx="7862052" cy="1368152"/>
          </a:xfrm>
          <a:prstGeom prst="rect">
            <a:avLst/>
          </a:prstGeom>
        </p:spPr>
        <p:txBody>
          <a:bodyPr vert="horz" rtlCol="0" anchor="ctr">
            <a:noAutofit/>
          </a:bodyPr>
          <a:lstStyle/>
          <a:p>
            <a:pPr lvl="0">
              <a:spcBef>
                <a:spcPct val="0"/>
              </a:spcBef>
              <a:defRPr/>
            </a:pPr>
            <a:r>
              <a:rPr lang="zh-CN" altLang="en-US" sz="2500" b="1" dirty="0">
                <a:solidFill>
                  <a:srgbClr val="CC0099"/>
                </a:solidFill>
                <a:latin typeface="楷体" panose="02010609060101010101" pitchFamily="49" charset="-122"/>
                <a:ea typeface="楷体" panose="02010609060101010101" pitchFamily="49" charset="-122"/>
              </a:rPr>
              <a:t>△</a:t>
            </a:r>
            <a:r>
              <a:rPr lang="en-US" altLang="zh-CN" sz="2500" b="1" dirty="0">
                <a:solidFill>
                  <a:srgbClr val="CC0099"/>
                </a:solidFill>
                <a:latin typeface="楷体" panose="02010609060101010101" pitchFamily="49" charset="-122"/>
                <a:ea typeface="楷体" panose="02010609060101010101" pitchFamily="49" charset="-122"/>
              </a:rPr>
              <a:t>《</a:t>
            </a:r>
            <a:r>
              <a:rPr lang="zh-CN" altLang="en-US" sz="2500" b="1" dirty="0">
                <a:solidFill>
                  <a:srgbClr val="CC0099"/>
                </a:solidFill>
                <a:latin typeface="楷体" panose="02010609060101010101" pitchFamily="49" charset="-122"/>
                <a:ea typeface="楷体" panose="02010609060101010101" pitchFamily="49" charset="-122"/>
              </a:rPr>
              <a:t>特种设备安全法</a:t>
            </a:r>
            <a:r>
              <a:rPr lang="en-US" altLang="zh-CN" sz="2500" b="1" dirty="0">
                <a:solidFill>
                  <a:srgbClr val="CC0099"/>
                </a:solidFill>
                <a:latin typeface="楷体" panose="02010609060101010101" pitchFamily="49" charset="-122"/>
                <a:ea typeface="楷体" panose="02010609060101010101" pitchFamily="49" charset="-122"/>
              </a:rPr>
              <a:t>》</a:t>
            </a:r>
            <a:r>
              <a:rPr lang="zh-CN" altLang="en-US" sz="2500" b="1" dirty="0">
                <a:solidFill>
                  <a:srgbClr val="CC0099"/>
                </a:solidFill>
                <a:latin typeface="楷体" panose="02010609060101010101" pitchFamily="49" charset="-122"/>
                <a:ea typeface="楷体" panose="02010609060101010101" pitchFamily="49" charset="-122"/>
              </a:rPr>
              <a:t>第二十九条 特种设备在出租期间的使用管理和维护保养义务由特种设备</a:t>
            </a:r>
            <a:r>
              <a:rPr lang="zh-CN" altLang="en-US" sz="2500" b="1" dirty="0">
                <a:solidFill>
                  <a:srgbClr val="FF0000"/>
                </a:solidFill>
                <a:latin typeface="楷体" panose="02010609060101010101" pitchFamily="49" charset="-122"/>
                <a:ea typeface="楷体" panose="02010609060101010101" pitchFamily="49" charset="-122"/>
              </a:rPr>
              <a:t>出租</a:t>
            </a:r>
            <a:r>
              <a:rPr lang="zh-CN" altLang="en-US" sz="2500" b="1" dirty="0">
                <a:solidFill>
                  <a:srgbClr val="CC0099"/>
                </a:solidFill>
                <a:latin typeface="楷体" panose="02010609060101010101" pitchFamily="49" charset="-122"/>
                <a:ea typeface="楷体" panose="02010609060101010101" pitchFamily="49" charset="-122"/>
              </a:rPr>
              <a:t>单位承担，法律另有规定或者当事人另有约定的除外。</a:t>
            </a:r>
            <a:endParaRPr kumimoji="0" lang="zh-CN" altLang="en-US" sz="2500" b="1" u="none" strike="noStrike" kern="1200" cap="none" spc="0" normalizeH="0" baseline="0" noProof="0" dirty="0">
              <a:ln>
                <a:noFill/>
              </a:ln>
              <a:solidFill>
                <a:srgbClr val="CC0099"/>
              </a:solidFill>
              <a:effectLst/>
              <a:uLnTx/>
              <a:uFillTx/>
              <a:latin typeface="楷体" panose="02010609060101010101" pitchFamily="49" charset="-122"/>
              <a:ea typeface="楷体" panose="02010609060101010101" pitchFamily="49" charset="-122"/>
              <a:cs typeface="+mj-cs"/>
            </a:endParaRPr>
          </a:p>
        </p:txBody>
      </p:sp>
      <p:sp>
        <p:nvSpPr>
          <p:cNvPr id="23" name="标题 1"/>
          <p:cNvSpPr txBox="1"/>
          <p:nvPr/>
        </p:nvSpPr>
        <p:spPr>
          <a:xfrm>
            <a:off x="670388" y="4221088"/>
            <a:ext cx="7862052" cy="1368152"/>
          </a:xfrm>
          <a:prstGeom prst="rect">
            <a:avLst/>
          </a:prstGeom>
        </p:spPr>
        <p:txBody>
          <a:bodyPr vert="horz" rtlCol="0" anchor="ctr">
            <a:noAutofit/>
          </a:bodyPr>
          <a:lstStyle/>
          <a:p>
            <a:pPr lvl="0">
              <a:spcBef>
                <a:spcPct val="0"/>
              </a:spcBef>
              <a:defRPr/>
            </a:pPr>
            <a:r>
              <a:rPr lang="zh-CN" altLang="en-US" sz="2500" b="1" dirty="0">
                <a:solidFill>
                  <a:srgbClr val="CC0099"/>
                </a:solidFill>
                <a:latin typeface="楷体" panose="02010609060101010101" pitchFamily="49" charset="-122"/>
                <a:ea typeface="楷体" panose="02010609060101010101" pitchFamily="49" charset="-122"/>
              </a:rPr>
              <a:t>△</a:t>
            </a:r>
            <a:r>
              <a:rPr lang="en-US" altLang="zh-CN" sz="2500" b="1" dirty="0">
                <a:solidFill>
                  <a:srgbClr val="CC0099"/>
                </a:solidFill>
                <a:latin typeface="楷体" panose="02010609060101010101" pitchFamily="49" charset="-122"/>
                <a:ea typeface="楷体" panose="02010609060101010101" pitchFamily="49" charset="-122"/>
              </a:rPr>
              <a:t>《</a:t>
            </a:r>
            <a:r>
              <a:rPr lang="zh-CN" altLang="en-US" sz="2500" b="1" dirty="0">
                <a:solidFill>
                  <a:srgbClr val="CC0099"/>
                </a:solidFill>
                <a:latin typeface="楷体" panose="02010609060101010101" pitchFamily="49" charset="-122"/>
                <a:ea typeface="楷体" panose="02010609060101010101" pitchFamily="49" charset="-122"/>
              </a:rPr>
              <a:t>特种设备安全法释义</a:t>
            </a:r>
            <a:r>
              <a:rPr lang="en-US" altLang="zh-CN" sz="2500" b="1" dirty="0">
                <a:solidFill>
                  <a:srgbClr val="CC0099"/>
                </a:solidFill>
                <a:latin typeface="楷体" panose="02010609060101010101" pitchFamily="49" charset="-122"/>
                <a:ea typeface="楷体" panose="02010609060101010101" pitchFamily="49" charset="-122"/>
              </a:rPr>
              <a:t>》</a:t>
            </a:r>
            <a:r>
              <a:rPr lang="zh-CN" altLang="en-US" sz="2500" b="1" dirty="0">
                <a:solidFill>
                  <a:srgbClr val="CC0099"/>
                </a:solidFill>
                <a:latin typeface="楷体" panose="02010609060101010101" pitchFamily="49" charset="-122"/>
                <a:ea typeface="楷体" panose="02010609060101010101" pitchFamily="49" charset="-122"/>
              </a:rPr>
              <a:t>针对特种设备的出租承租的相关责任进行了阐述。法律另有规定，一般指租赁双方签订的租赁协议，按照</a:t>
            </a:r>
            <a:r>
              <a:rPr lang="en-US" altLang="zh-CN" sz="2500" b="1" dirty="0">
                <a:solidFill>
                  <a:srgbClr val="CC0099"/>
                </a:solidFill>
                <a:latin typeface="楷体" panose="02010609060101010101" pitchFamily="49" charset="-122"/>
                <a:ea typeface="楷体" panose="02010609060101010101" pitchFamily="49" charset="-122"/>
              </a:rPr>
              <a:t>《</a:t>
            </a:r>
            <a:r>
              <a:rPr lang="zh-CN" altLang="en-US" sz="2500" b="1" dirty="0">
                <a:solidFill>
                  <a:srgbClr val="CC0099"/>
                </a:solidFill>
                <a:latin typeface="楷体" panose="02010609060101010101" pitchFamily="49" charset="-122"/>
                <a:ea typeface="楷体" panose="02010609060101010101" pitchFamily="49" charset="-122"/>
              </a:rPr>
              <a:t>中华人民共和国合同法</a:t>
            </a:r>
            <a:r>
              <a:rPr lang="en-US" altLang="zh-CN" sz="2500" b="1" dirty="0">
                <a:solidFill>
                  <a:srgbClr val="CC0099"/>
                </a:solidFill>
                <a:latin typeface="楷体" panose="02010609060101010101" pitchFamily="49" charset="-122"/>
                <a:ea typeface="楷体" panose="02010609060101010101" pitchFamily="49" charset="-122"/>
              </a:rPr>
              <a:t>》</a:t>
            </a:r>
            <a:r>
              <a:rPr lang="zh-CN" altLang="en-US" sz="2500" b="1" dirty="0">
                <a:solidFill>
                  <a:srgbClr val="CC0099"/>
                </a:solidFill>
                <a:latin typeface="楷体" panose="02010609060101010101" pitchFamily="49" charset="-122"/>
                <a:ea typeface="楷体" panose="02010609060101010101" pitchFamily="49" charset="-122"/>
              </a:rPr>
              <a:t>执行。</a:t>
            </a:r>
            <a:endParaRPr kumimoji="0" lang="zh-CN" altLang="en-US" sz="2500" b="1" u="none" strike="noStrike" kern="1200" cap="none" spc="0" normalizeH="0" baseline="0" noProof="0" dirty="0">
              <a:ln>
                <a:noFill/>
              </a:ln>
              <a:solidFill>
                <a:srgbClr val="CC0099"/>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lide(from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slide(fromLeft)">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slide(fromLeft)">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slide(fromLeft)">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19"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2.1.2</a:t>
            </a:r>
            <a:r>
              <a:rPr lang="zh-CN" altLang="en-US" sz="3000" b="1" dirty="0">
                <a:latin typeface="黑体" panose="02010609060101010101" pitchFamily="49" charset="-122"/>
                <a:ea typeface="黑体" panose="02010609060101010101" pitchFamily="49" charset="-122"/>
              </a:rPr>
              <a:t>、特别规定</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611560" y="1340769"/>
            <a:ext cx="7929618" cy="1584176"/>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◆新安装未移交业主的电梯，项目建设单位是使用单位；委托物业服务单位管理的电梯，物业服务单位是使用单位；产权单位自行管理的电梯，产权单位是使用单位。</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4" name="标题 1"/>
          <p:cNvSpPr txBox="1"/>
          <p:nvPr/>
        </p:nvSpPr>
        <p:spPr>
          <a:xfrm>
            <a:off x="570513" y="4642626"/>
            <a:ext cx="7929618" cy="1018622"/>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◆气瓶的使用单位一般是指充装单位，车用气瓶、非重复充装气瓶、呼吸器用气瓶的使用单位是指产权单位。</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539553" y="2875799"/>
            <a:ext cx="7704856" cy="976573"/>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电梯使用单位规定，包括项目建设单位、物业公司和产权单位。</a:t>
            </a:r>
            <a:endParaRPr kumimoji="0" lang="zh-CN" altLang="en-US" sz="2400" b="1" u="none" strike="noStrike" kern="1200" cap="none" spc="0" normalizeH="0" baseline="0" noProof="0" dirty="0">
              <a:ln>
                <a:noFill/>
              </a:ln>
              <a:solidFill>
                <a:schemeClr val="bg2">
                  <a:lumMod val="10000"/>
                </a:schemeClr>
              </a:solidFill>
              <a:effectLst/>
              <a:uLnTx/>
              <a:uFillTx/>
              <a:latin typeface="楷体" panose="02010609060101010101" pitchFamily="49" charset="-122"/>
              <a:ea typeface="楷体" panose="02010609060101010101" pitchFamily="49" charset="-122"/>
              <a:cs typeface="+mj-cs"/>
            </a:endParaRPr>
          </a:p>
        </p:txBody>
      </p:sp>
      <p:sp>
        <p:nvSpPr>
          <p:cNvPr id="8" name="标题 1"/>
          <p:cNvSpPr txBox="1"/>
          <p:nvPr/>
        </p:nvSpPr>
        <p:spPr>
          <a:xfrm>
            <a:off x="674158" y="3789040"/>
            <a:ext cx="7642258" cy="853586"/>
          </a:xfrm>
          <a:prstGeom prst="rect">
            <a:avLst/>
          </a:prstGeom>
        </p:spPr>
        <p:txBody>
          <a:bodyPr vert="horz" rtlCol="0" anchor="ctr">
            <a:noAutofit/>
          </a:bodyPr>
          <a:lstStyle/>
          <a:p>
            <a:pPr lvl="0">
              <a:spcBef>
                <a:spcPct val="0"/>
              </a:spcBef>
              <a:defRPr/>
            </a:pPr>
            <a:r>
              <a:rPr lang="zh-CN" altLang="en-US" sz="2500" b="1" dirty="0">
                <a:solidFill>
                  <a:srgbClr val="CC0099"/>
                </a:solidFill>
                <a:latin typeface="楷体" panose="02010609060101010101" pitchFamily="49" charset="-122"/>
                <a:ea typeface="楷体" panose="02010609060101010101" pitchFamily="49" charset="-122"/>
              </a:rPr>
              <a:t>△对于有些非物业管理小区，成立了业委会负责电梯的管理，业委会即为使用单位。</a:t>
            </a:r>
            <a:endParaRPr kumimoji="0" lang="zh-CN" altLang="en-US" sz="2500" b="1" u="none" strike="noStrike" kern="1200" cap="none" spc="0" normalizeH="0" baseline="0" noProof="0" dirty="0">
              <a:ln>
                <a:noFill/>
              </a:ln>
              <a:solidFill>
                <a:srgbClr val="CC0099"/>
              </a:solidFill>
              <a:effectLst/>
              <a:uLnTx/>
              <a:uFillTx/>
              <a:latin typeface="楷体" panose="02010609060101010101" pitchFamily="49" charset="-122"/>
              <a:ea typeface="楷体" panose="02010609060101010101" pitchFamily="49" charset="-122"/>
              <a:cs typeface="+mj-cs"/>
            </a:endParaRPr>
          </a:p>
        </p:txBody>
      </p:sp>
      <p:sp>
        <p:nvSpPr>
          <p:cNvPr id="11" name="标题 1"/>
          <p:cNvSpPr txBox="1"/>
          <p:nvPr/>
        </p:nvSpPr>
        <p:spPr>
          <a:xfrm>
            <a:off x="539553" y="5733256"/>
            <a:ext cx="7704856" cy="50405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明确气瓶的使用单位是指充装单位。</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slide(fromLeft)">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lide(fromLeft)">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7" presetClass="entr" presetSubtype="0" fill="hold" grpId="0" nodeType="clickEffect">
                                  <p:stCondLst>
                                    <p:cond delay="0"/>
                                  </p:stCondLst>
                                  <p:iterate type="lt">
                                    <p:tmPct val="50000"/>
                                  </p:iterate>
                                  <p:childTnLst>
                                    <p:set>
                                      <p:cBhvr>
                                        <p:cTn id="23" dur="1" fill="hold">
                                          <p:stCondLst>
                                            <p:cond delay="0"/>
                                          </p:stCondLst>
                                        </p:cTn>
                                        <p:tgtEl>
                                          <p:spTgt spid="14"/>
                                        </p:tgtEl>
                                        <p:attrNameLst>
                                          <p:attrName>style.visibility</p:attrName>
                                        </p:attrNameLst>
                                      </p:cBhvr>
                                      <p:to>
                                        <p:strVal val="visible"/>
                                      </p:to>
                                    </p:set>
                                    <p:anim calcmode="discrete" valueType="clr">
                                      <p:cBhvr override="childStyle">
                                        <p:cTn id="24"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14"/>
                                        </p:tgtEl>
                                        <p:attrNameLst>
                                          <p:attrName>fillcolor</p:attrName>
                                        </p:attrNameLst>
                                      </p:cBhvr>
                                      <p:tavLst>
                                        <p:tav tm="0">
                                          <p:val>
                                            <p:clrVal>
                                              <a:schemeClr val="accent2"/>
                                            </p:clrVal>
                                          </p:val>
                                        </p:tav>
                                        <p:tav tm="50000">
                                          <p:val>
                                            <p:clrVal>
                                              <a:schemeClr val="hlink"/>
                                            </p:clrVal>
                                          </p:val>
                                        </p:tav>
                                      </p:tavLst>
                                    </p:anim>
                                    <p:set>
                                      <p:cBhvr>
                                        <p:cTn id="26" dur="80"/>
                                        <p:tgtEl>
                                          <p:spTgt spid="14"/>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slide(fromLeft)">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0" grpId="0"/>
      <p:bldP spid="8"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2.2</a:t>
            </a:r>
            <a:r>
              <a:rPr lang="zh-CN" altLang="en-US" sz="3000" b="1" dirty="0">
                <a:latin typeface="黑体" panose="02010609060101010101" pitchFamily="49" charset="-122"/>
                <a:ea typeface="黑体" panose="02010609060101010101" pitchFamily="49" charset="-122"/>
              </a:rPr>
              <a:t>、使用单位的主要义务</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468684" y="1285860"/>
            <a:ext cx="8193897" cy="1152127"/>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(1)</a:t>
            </a:r>
            <a:r>
              <a:rPr lang="zh-CN" altLang="en-US" sz="2500" b="1" dirty="0">
                <a:latin typeface="黑体" panose="02010609060101010101" pitchFamily="49" charset="-122"/>
                <a:ea typeface="黑体" panose="02010609060101010101" pitchFamily="49" charset="-122"/>
              </a:rPr>
              <a:t>建立并且有效实施特种设备安全管理制度和高耗能特种设备节能管理制度、以及操作规程；</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2" name="标题 1"/>
          <p:cNvSpPr txBox="1"/>
          <p:nvPr/>
        </p:nvSpPr>
        <p:spPr>
          <a:xfrm>
            <a:off x="464299" y="2221963"/>
            <a:ext cx="8193897" cy="1656183"/>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(2)</a:t>
            </a:r>
            <a:r>
              <a:rPr lang="zh-CN" altLang="en-US" sz="2500" b="1" dirty="0">
                <a:latin typeface="黑体" panose="02010609060101010101" pitchFamily="49" charset="-122"/>
                <a:ea typeface="黑体" panose="02010609060101010101" pitchFamily="49" charset="-122"/>
              </a:rPr>
              <a:t>采购、使用取得许可生产（含设计、制造、安装、改造、修理），并且经检验合格的特种设备，不得采购超过设计使用年限的特种设备，禁止使用国家明令淘汰和已经报废的特种设备；</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468684" y="3590115"/>
            <a:ext cx="8193897" cy="1440160"/>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(3)</a:t>
            </a:r>
            <a:r>
              <a:rPr lang="zh-CN" altLang="en-US" sz="2500" b="1" dirty="0">
                <a:latin typeface="黑体" panose="02010609060101010101" pitchFamily="49" charset="-122"/>
                <a:ea typeface="黑体" panose="02010609060101010101" pitchFamily="49" charset="-122"/>
              </a:rPr>
              <a:t>设置特种设备安全管理机构，配备相应的安全管理人员和作业人员，建立人员管理台账，开展安全与节能培训教育，保存人员培训记录；</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5" name="标题 1"/>
          <p:cNvSpPr txBox="1"/>
          <p:nvPr/>
        </p:nvSpPr>
        <p:spPr>
          <a:xfrm>
            <a:off x="428596" y="4816531"/>
            <a:ext cx="8193897" cy="792088"/>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(4)</a:t>
            </a:r>
            <a:r>
              <a:rPr lang="zh-CN" altLang="en-US" sz="2500" b="1" dirty="0">
                <a:latin typeface="黑体" panose="02010609060101010101" pitchFamily="49" charset="-122"/>
                <a:ea typeface="黑体" panose="02010609060101010101" pitchFamily="49" charset="-122"/>
              </a:rPr>
              <a:t>办理使用登记，领取</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特种设备使用登记证设备注销时交回使用登记证；</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6" name="标题 1"/>
          <p:cNvSpPr txBox="1"/>
          <p:nvPr/>
        </p:nvSpPr>
        <p:spPr>
          <a:xfrm>
            <a:off x="428596" y="5476573"/>
            <a:ext cx="8193897" cy="576064"/>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(5)</a:t>
            </a:r>
            <a:r>
              <a:rPr lang="zh-CN" altLang="en-US" sz="2500" b="1" dirty="0">
                <a:latin typeface="黑体" panose="02010609060101010101" pitchFamily="49" charset="-122"/>
                <a:ea typeface="黑体" panose="02010609060101010101" pitchFamily="49" charset="-122"/>
              </a:rPr>
              <a:t>建立特种设备台账及技术档案；</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438501" y="6052637"/>
            <a:ext cx="8290466" cy="576064"/>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(6)</a:t>
            </a:r>
            <a:r>
              <a:rPr lang="zh-CN" altLang="en-US" sz="2500" b="1" dirty="0">
                <a:latin typeface="黑体" panose="02010609060101010101" pitchFamily="49" charset="-122"/>
                <a:ea typeface="黑体" panose="02010609060101010101" pitchFamily="49" charset="-122"/>
              </a:rPr>
              <a:t>对特种设备作业人员作业情况进行检查，及时纠正违章作业行为；</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2"/>
                                        </p:tgtEl>
                                        <p:attrNameLst>
                                          <p:attrName>style.visibility</p:attrName>
                                        </p:attrNameLst>
                                      </p:cBhvr>
                                      <p:to>
                                        <p:strVal val="visible"/>
                                      </p:to>
                                    </p:set>
                                    <p:anim calcmode="discrete" valueType="clr">
                                      <p:cBhvr override="childStyle">
                                        <p:cTn id="14"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2"/>
                                        </p:tgtEl>
                                        <p:attrNameLst>
                                          <p:attrName>fillcolor</p:attrName>
                                        </p:attrNameLst>
                                      </p:cBhvr>
                                      <p:tavLst>
                                        <p:tav tm="0">
                                          <p:val>
                                            <p:clrVal>
                                              <a:schemeClr val="accent2"/>
                                            </p:clrVal>
                                          </p:val>
                                        </p:tav>
                                        <p:tav tm="50000">
                                          <p:val>
                                            <p:clrVal>
                                              <a:schemeClr val="hlink"/>
                                            </p:clrVal>
                                          </p:val>
                                        </p:tav>
                                      </p:tavLst>
                                    </p:anim>
                                    <p:set>
                                      <p:cBhvr>
                                        <p:cTn id="16" dur="80"/>
                                        <p:tgtEl>
                                          <p:spTgt spid="12"/>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3"/>
                                        </p:tgtEl>
                                        <p:attrNameLst>
                                          <p:attrName>style.visibility</p:attrName>
                                        </p:attrNameLst>
                                      </p:cBhvr>
                                      <p:to>
                                        <p:strVal val="visible"/>
                                      </p:to>
                                    </p:set>
                                    <p:anim calcmode="discrete" valueType="clr">
                                      <p:cBhvr override="childStyle">
                                        <p:cTn id="21"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3"/>
                                        </p:tgtEl>
                                        <p:attrNameLst>
                                          <p:attrName>fillcolor</p:attrName>
                                        </p:attrNameLst>
                                      </p:cBhvr>
                                      <p:tavLst>
                                        <p:tav tm="0">
                                          <p:val>
                                            <p:clrVal>
                                              <a:schemeClr val="accent2"/>
                                            </p:clrVal>
                                          </p:val>
                                        </p:tav>
                                        <p:tav tm="50000">
                                          <p:val>
                                            <p:clrVal>
                                              <a:schemeClr val="hlink"/>
                                            </p:clrVal>
                                          </p:val>
                                        </p:tav>
                                      </p:tavLst>
                                    </p:anim>
                                    <p:set>
                                      <p:cBhvr>
                                        <p:cTn id="23" dur="80"/>
                                        <p:tgtEl>
                                          <p:spTgt spid="13"/>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5"/>
                                        </p:tgtEl>
                                        <p:attrNameLst>
                                          <p:attrName>style.visibility</p:attrName>
                                        </p:attrNameLst>
                                      </p:cBhvr>
                                      <p:to>
                                        <p:strVal val="visible"/>
                                      </p:to>
                                    </p:set>
                                    <p:anim calcmode="discrete" valueType="clr">
                                      <p:cBhvr override="childStyle">
                                        <p:cTn id="28"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5"/>
                                        </p:tgtEl>
                                        <p:attrNameLst>
                                          <p:attrName>fillcolor</p:attrName>
                                        </p:attrNameLst>
                                      </p:cBhvr>
                                      <p:tavLst>
                                        <p:tav tm="0">
                                          <p:val>
                                            <p:clrVal>
                                              <a:schemeClr val="accent2"/>
                                            </p:clrVal>
                                          </p:val>
                                        </p:tav>
                                        <p:tav tm="50000">
                                          <p:val>
                                            <p:clrVal>
                                              <a:schemeClr val="hlink"/>
                                            </p:clrVal>
                                          </p:val>
                                        </p:tav>
                                      </p:tavLst>
                                    </p:anim>
                                    <p:set>
                                      <p:cBhvr>
                                        <p:cTn id="30" dur="80"/>
                                        <p:tgtEl>
                                          <p:spTgt spid="15"/>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16"/>
                                        </p:tgtEl>
                                        <p:attrNameLst>
                                          <p:attrName>style.visibility</p:attrName>
                                        </p:attrNameLst>
                                      </p:cBhvr>
                                      <p:to>
                                        <p:strVal val="visible"/>
                                      </p:to>
                                    </p:set>
                                    <p:anim calcmode="discrete" valueType="clr">
                                      <p:cBhvr override="childStyle">
                                        <p:cTn id="35"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6"/>
                                        </p:tgtEl>
                                        <p:attrNameLst>
                                          <p:attrName>fillcolor</p:attrName>
                                        </p:attrNameLst>
                                      </p:cBhvr>
                                      <p:tavLst>
                                        <p:tav tm="0">
                                          <p:val>
                                            <p:clrVal>
                                              <a:schemeClr val="accent2"/>
                                            </p:clrVal>
                                          </p:val>
                                        </p:tav>
                                        <p:tav tm="50000">
                                          <p:val>
                                            <p:clrVal>
                                              <a:schemeClr val="hlink"/>
                                            </p:clrVal>
                                          </p:val>
                                        </p:tav>
                                      </p:tavLst>
                                    </p:anim>
                                    <p:set>
                                      <p:cBhvr>
                                        <p:cTn id="37" dur="80"/>
                                        <p:tgtEl>
                                          <p:spTgt spid="16"/>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17"/>
                                        </p:tgtEl>
                                        <p:attrNameLst>
                                          <p:attrName>style.visibility</p:attrName>
                                        </p:attrNameLst>
                                      </p:cBhvr>
                                      <p:to>
                                        <p:strVal val="visible"/>
                                      </p:to>
                                    </p:set>
                                    <p:anim calcmode="discrete" valueType="clr">
                                      <p:cBhvr override="childStyle">
                                        <p:cTn id="42"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17"/>
                                        </p:tgtEl>
                                        <p:attrNameLst>
                                          <p:attrName>fillcolor</p:attrName>
                                        </p:attrNameLst>
                                      </p:cBhvr>
                                      <p:tavLst>
                                        <p:tav tm="0">
                                          <p:val>
                                            <p:clrVal>
                                              <a:schemeClr val="accent2"/>
                                            </p:clrVal>
                                          </p:val>
                                        </p:tav>
                                        <p:tav tm="50000">
                                          <p:val>
                                            <p:clrVal>
                                              <a:schemeClr val="hlink"/>
                                            </p:clrVal>
                                          </p:val>
                                        </p:tav>
                                      </p:tavLst>
                                    </p:anim>
                                    <p:set>
                                      <p:cBhvr>
                                        <p:cTn id="44" dur="80"/>
                                        <p:tgtEl>
                                          <p:spTgt spid="1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p:bldP spid="15" grpId="0"/>
      <p:bldP spid="1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2.2</a:t>
            </a:r>
            <a:r>
              <a:rPr lang="zh-CN" altLang="en-US" sz="3000" b="1" dirty="0">
                <a:latin typeface="黑体" panose="02010609060101010101" pitchFamily="49" charset="-122"/>
                <a:ea typeface="黑体" panose="02010609060101010101" pitchFamily="49" charset="-122"/>
              </a:rPr>
              <a:t>、使用单位的主要义务</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611560" y="1340769"/>
            <a:ext cx="8189512" cy="2088231"/>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(7)</a:t>
            </a:r>
            <a:r>
              <a:rPr lang="zh-CN" altLang="en-US" sz="2500" b="1" dirty="0">
                <a:latin typeface="黑体" panose="02010609060101010101" pitchFamily="49" charset="-122"/>
                <a:ea typeface="黑体" panose="02010609060101010101" pitchFamily="49" charset="-122"/>
              </a:rPr>
              <a:t>对在用特种设备进行经常性维护保养和定期自行检查，及时排查和消除事故隐患，对在用特种设备的安全附件、安全保护装置及其附属仪器仪表进行定期校验（检定、校准，下同）、检修，及时提出定期检验和能效测试申请，接受定期检验和能效测试，并且做好相关配合工作；</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2" name="标题 1"/>
          <p:cNvSpPr txBox="1"/>
          <p:nvPr/>
        </p:nvSpPr>
        <p:spPr>
          <a:xfrm>
            <a:off x="607175" y="3284984"/>
            <a:ext cx="7929618" cy="792088"/>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(8)</a:t>
            </a:r>
            <a:r>
              <a:rPr lang="zh-CN" altLang="en-US" sz="2500" b="1" dirty="0">
                <a:latin typeface="黑体" panose="02010609060101010101" pitchFamily="49" charset="-122"/>
                <a:ea typeface="黑体" panose="02010609060101010101" pitchFamily="49" charset="-122"/>
              </a:rPr>
              <a:t>制定特种设备事故应急专项预案，定期进行应急演练；发生事故及时上报，配合事故调查处理等；</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607175" y="3970638"/>
            <a:ext cx="7929618" cy="466474"/>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(9)</a:t>
            </a:r>
            <a:r>
              <a:rPr lang="zh-CN" altLang="en-US" sz="2500" b="1" dirty="0">
                <a:latin typeface="黑体" panose="02010609060101010101" pitchFamily="49" charset="-122"/>
                <a:ea typeface="黑体" panose="02010609060101010101" pitchFamily="49" charset="-122"/>
              </a:rPr>
              <a:t>保证特种设备安全、节能必要的投入；</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5" name="标题 1"/>
          <p:cNvSpPr txBox="1"/>
          <p:nvPr/>
        </p:nvSpPr>
        <p:spPr>
          <a:xfrm>
            <a:off x="571472" y="4376505"/>
            <a:ext cx="7929618" cy="420647"/>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(10)</a:t>
            </a:r>
            <a:r>
              <a:rPr lang="zh-CN" altLang="en-US" sz="2500" b="1" dirty="0">
                <a:latin typeface="黑体" panose="02010609060101010101" pitchFamily="49" charset="-122"/>
                <a:ea typeface="黑体" panose="02010609060101010101" pitchFamily="49" charset="-122"/>
              </a:rPr>
              <a:t>法律、法规规定的其他义务。</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1" name="标题 1"/>
          <p:cNvSpPr txBox="1"/>
          <p:nvPr/>
        </p:nvSpPr>
        <p:spPr>
          <a:xfrm>
            <a:off x="107380" y="4736545"/>
            <a:ext cx="9001124" cy="420647"/>
          </a:xfrm>
          <a:prstGeom prst="rect">
            <a:avLst/>
          </a:prstGeom>
        </p:spPr>
        <p:txBody>
          <a:bodyPr vert="horz" rtlCol="0" anchor="ctr">
            <a:noAutofit/>
          </a:bodyPr>
          <a:lstStyle/>
          <a:p>
            <a:pPr lvl="0">
              <a:spcBef>
                <a:spcPct val="0"/>
              </a:spcBef>
              <a:defRPr/>
            </a:pPr>
            <a:r>
              <a:rPr lang="zh-CN" altLang="en-US" sz="2500" b="1" dirty="0">
                <a:highlight>
                  <a:srgbClr val="FFFF00"/>
                </a:highlight>
                <a:latin typeface="黑体" panose="02010609060101010101" pitchFamily="49" charset="-122"/>
                <a:ea typeface="黑体" panose="02010609060101010101" pitchFamily="49" charset="-122"/>
              </a:rPr>
              <a:t>使用单位应当接受特种设备安全监管部门依法实施的监督检查。</a:t>
            </a:r>
            <a:endParaRPr kumimoji="0" lang="zh-CN" altLang="en-US" sz="2500" b="1" i="0" u="none" strike="noStrike" kern="1200" cap="none" spc="0" normalizeH="0" baseline="0" noProof="0" dirty="0">
              <a:ln>
                <a:noFill/>
              </a:ln>
              <a:effectLst/>
              <a:highlight>
                <a:srgbClr val="FFFF00"/>
              </a:highlight>
              <a:uLnTx/>
              <a:uFillTx/>
              <a:latin typeface="黑体" panose="02010609060101010101" pitchFamily="49" charset="-122"/>
              <a:ea typeface="黑体" panose="02010609060101010101" pitchFamily="49" charset="-122"/>
              <a:cs typeface="+mj-cs"/>
            </a:endParaRPr>
          </a:p>
        </p:txBody>
      </p:sp>
      <p:sp>
        <p:nvSpPr>
          <p:cNvPr id="14" name="标题 1"/>
          <p:cNvSpPr txBox="1"/>
          <p:nvPr/>
        </p:nvSpPr>
        <p:spPr>
          <a:xfrm>
            <a:off x="539552" y="5085184"/>
            <a:ext cx="8261519" cy="50405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本规则规定了特种设备使用单位主要义务，但并非全部；</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8" name="标题 1"/>
          <p:cNvSpPr txBox="1"/>
          <p:nvPr/>
        </p:nvSpPr>
        <p:spPr>
          <a:xfrm>
            <a:off x="539551" y="5541433"/>
            <a:ext cx="8261519" cy="630271"/>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体现了特种设备使用单位管安全也要管节能，是安全性与经济性的统一；</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9" name="标题 1"/>
          <p:cNvSpPr txBox="1"/>
          <p:nvPr/>
        </p:nvSpPr>
        <p:spPr>
          <a:xfrm>
            <a:off x="539551" y="6178043"/>
            <a:ext cx="8261519" cy="630271"/>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明确了特种设备使用单位对特种设备管理是全过程的管理，也是对特种设备全生命周期的管理。</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2"/>
                                        </p:tgtEl>
                                        <p:attrNameLst>
                                          <p:attrName>style.visibility</p:attrName>
                                        </p:attrNameLst>
                                      </p:cBhvr>
                                      <p:to>
                                        <p:strVal val="visible"/>
                                      </p:to>
                                    </p:set>
                                    <p:anim calcmode="discrete" valueType="clr">
                                      <p:cBhvr override="childStyle">
                                        <p:cTn id="14"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2"/>
                                        </p:tgtEl>
                                        <p:attrNameLst>
                                          <p:attrName>fillcolor</p:attrName>
                                        </p:attrNameLst>
                                      </p:cBhvr>
                                      <p:tavLst>
                                        <p:tav tm="0">
                                          <p:val>
                                            <p:clrVal>
                                              <a:schemeClr val="accent2"/>
                                            </p:clrVal>
                                          </p:val>
                                        </p:tav>
                                        <p:tav tm="50000">
                                          <p:val>
                                            <p:clrVal>
                                              <a:schemeClr val="hlink"/>
                                            </p:clrVal>
                                          </p:val>
                                        </p:tav>
                                      </p:tavLst>
                                    </p:anim>
                                    <p:set>
                                      <p:cBhvr>
                                        <p:cTn id="16" dur="80"/>
                                        <p:tgtEl>
                                          <p:spTgt spid="12"/>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3"/>
                                        </p:tgtEl>
                                        <p:attrNameLst>
                                          <p:attrName>style.visibility</p:attrName>
                                        </p:attrNameLst>
                                      </p:cBhvr>
                                      <p:to>
                                        <p:strVal val="visible"/>
                                      </p:to>
                                    </p:set>
                                    <p:anim calcmode="discrete" valueType="clr">
                                      <p:cBhvr override="childStyle">
                                        <p:cTn id="21"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3"/>
                                        </p:tgtEl>
                                        <p:attrNameLst>
                                          <p:attrName>fillcolor</p:attrName>
                                        </p:attrNameLst>
                                      </p:cBhvr>
                                      <p:tavLst>
                                        <p:tav tm="0">
                                          <p:val>
                                            <p:clrVal>
                                              <a:schemeClr val="accent2"/>
                                            </p:clrVal>
                                          </p:val>
                                        </p:tav>
                                        <p:tav tm="50000">
                                          <p:val>
                                            <p:clrVal>
                                              <a:schemeClr val="hlink"/>
                                            </p:clrVal>
                                          </p:val>
                                        </p:tav>
                                      </p:tavLst>
                                    </p:anim>
                                    <p:set>
                                      <p:cBhvr>
                                        <p:cTn id="23" dur="80"/>
                                        <p:tgtEl>
                                          <p:spTgt spid="13"/>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5"/>
                                        </p:tgtEl>
                                        <p:attrNameLst>
                                          <p:attrName>style.visibility</p:attrName>
                                        </p:attrNameLst>
                                      </p:cBhvr>
                                      <p:to>
                                        <p:strVal val="visible"/>
                                      </p:to>
                                    </p:set>
                                    <p:anim calcmode="discrete" valueType="clr">
                                      <p:cBhvr override="childStyle">
                                        <p:cTn id="28"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5"/>
                                        </p:tgtEl>
                                        <p:attrNameLst>
                                          <p:attrName>fillcolor</p:attrName>
                                        </p:attrNameLst>
                                      </p:cBhvr>
                                      <p:tavLst>
                                        <p:tav tm="0">
                                          <p:val>
                                            <p:clrVal>
                                              <a:schemeClr val="accent2"/>
                                            </p:clrVal>
                                          </p:val>
                                        </p:tav>
                                        <p:tav tm="50000">
                                          <p:val>
                                            <p:clrVal>
                                              <a:schemeClr val="hlink"/>
                                            </p:clrVal>
                                          </p:val>
                                        </p:tav>
                                      </p:tavLst>
                                    </p:anim>
                                    <p:set>
                                      <p:cBhvr>
                                        <p:cTn id="30" dur="80"/>
                                        <p:tgtEl>
                                          <p:spTgt spid="15"/>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11"/>
                                        </p:tgtEl>
                                        <p:attrNameLst>
                                          <p:attrName>style.visibility</p:attrName>
                                        </p:attrNameLst>
                                      </p:cBhvr>
                                      <p:to>
                                        <p:strVal val="visible"/>
                                      </p:to>
                                    </p:set>
                                    <p:anim calcmode="discrete" valueType="clr">
                                      <p:cBhvr override="childStyle">
                                        <p:cTn id="35"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1"/>
                                        </p:tgtEl>
                                        <p:attrNameLst>
                                          <p:attrName>fillcolor</p:attrName>
                                        </p:attrNameLst>
                                      </p:cBhvr>
                                      <p:tavLst>
                                        <p:tav tm="0">
                                          <p:val>
                                            <p:clrVal>
                                              <a:schemeClr val="accent2"/>
                                            </p:clrVal>
                                          </p:val>
                                        </p:tav>
                                        <p:tav tm="50000">
                                          <p:val>
                                            <p:clrVal>
                                              <a:schemeClr val="hlink"/>
                                            </p:clrVal>
                                          </p:val>
                                        </p:tav>
                                      </p:tavLst>
                                    </p:anim>
                                    <p:set>
                                      <p:cBhvr>
                                        <p:cTn id="37" dur="80"/>
                                        <p:tgtEl>
                                          <p:spTgt spid="11"/>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12" presetClass="entr" presetSubtype="8"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slide(fromLeft)">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8"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slide(fromLeft)">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8"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slide(fromLeft)">
                                      <p:cBhvr>
                                        <p:cTn id="5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p:bldP spid="15" grpId="0"/>
      <p:bldP spid="11" grpId="0"/>
      <p:bldP spid="14" grpId="0"/>
      <p:bldP spid="18" grpId="0"/>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2.3.1</a:t>
            </a:r>
            <a:r>
              <a:rPr lang="zh-CN" altLang="en-US" sz="3000" b="1" dirty="0">
                <a:latin typeface="黑体" panose="02010609060101010101" pitchFamily="49" charset="-122"/>
                <a:ea typeface="黑体" panose="02010609060101010101" pitchFamily="49" charset="-122"/>
              </a:rPr>
              <a:t>、特种设备安全管理机构职责</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429167" y="1501315"/>
            <a:ext cx="8189512" cy="1423629"/>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◆特种设备安全管理机构是指使用单位中承担特种设备安全管理职责的内设机构。高耗能特种设备使用单位可以将节能管理职责交由特种设备安全管理机构承担。</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2" name="标题 1"/>
          <p:cNvSpPr txBox="1"/>
          <p:nvPr/>
        </p:nvSpPr>
        <p:spPr>
          <a:xfrm>
            <a:off x="424781" y="3945795"/>
            <a:ext cx="8193895" cy="1787461"/>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特种设备安全管理机构的职责是贯彻执行国家特种设备有关法律、法规和安全技术规范及相关标准，负责落实使用单位的主要义务；承担高耗能特种设备节能管理职责的机构，还应当负责开展日常节能检查，落实节能责任制。</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4" name="标题 1"/>
          <p:cNvSpPr txBox="1"/>
          <p:nvPr/>
        </p:nvSpPr>
        <p:spPr>
          <a:xfrm>
            <a:off x="357159" y="2924944"/>
            <a:ext cx="8261519" cy="50405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特种设备安全管理机构的定义；</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8" name="标题 1"/>
          <p:cNvSpPr txBox="1"/>
          <p:nvPr/>
        </p:nvSpPr>
        <p:spPr>
          <a:xfrm>
            <a:off x="357158" y="5751057"/>
            <a:ext cx="8261519" cy="630271"/>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规定了特种设备安全管理机构的职责。</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1"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slide(fromTop)">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grpId="0" nodeType="clickEffect">
                                  <p:stCondLst>
                                    <p:cond delay="0"/>
                                  </p:stCondLst>
                                  <p:iterate type="lt">
                                    <p:tmPct val="50000"/>
                                  </p:iterate>
                                  <p:childTnLst>
                                    <p:set>
                                      <p:cBhvr>
                                        <p:cTn id="18" dur="1" fill="hold">
                                          <p:stCondLst>
                                            <p:cond delay="0"/>
                                          </p:stCondLst>
                                        </p:cTn>
                                        <p:tgtEl>
                                          <p:spTgt spid="12"/>
                                        </p:tgtEl>
                                        <p:attrNameLst>
                                          <p:attrName>style.visibility</p:attrName>
                                        </p:attrNameLst>
                                      </p:cBhvr>
                                      <p:to>
                                        <p:strVal val="visible"/>
                                      </p:to>
                                    </p:set>
                                    <p:anim calcmode="discrete" valueType="clr">
                                      <p:cBhvr override="childStyle">
                                        <p:cTn id="19"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2"/>
                                        </p:tgtEl>
                                        <p:attrNameLst>
                                          <p:attrName>fillcolor</p:attrName>
                                        </p:attrNameLst>
                                      </p:cBhvr>
                                      <p:tavLst>
                                        <p:tav tm="0">
                                          <p:val>
                                            <p:clrVal>
                                              <a:schemeClr val="accent2"/>
                                            </p:clrVal>
                                          </p:val>
                                        </p:tav>
                                        <p:tav tm="50000">
                                          <p:val>
                                            <p:clrVal>
                                              <a:schemeClr val="hlink"/>
                                            </p:clrVal>
                                          </p:val>
                                        </p:tav>
                                      </p:tavLst>
                                    </p:anim>
                                    <p:set>
                                      <p:cBhvr>
                                        <p:cTn id="21" dur="80"/>
                                        <p:tgtEl>
                                          <p:spTgt spid="12"/>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12" presetClass="entr" presetSubtype="1"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slide(fromTop)">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4"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2.3.2</a:t>
            </a:r>
            <a:r>
              <a:rPr lang="zh-CN" altLang="en-US" sz="3000" b="1" dirty="0">
                <a:latin typeface="黑体" panose="02010609060101010101" pitchFamily="49" charset="-122"/>
                <a:ea typeface="黑体" panose="02010609060101010101" pitchFamily="49" charset="-122"/>
              </a:rPr>
              <a:t>、机构设置</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286290" y="1501315"/>
            <a:ext cx="8477544" cy="1423629"/>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◆符合下列条件之一的特种设备使用单位，应当根据本单位特种设备的类别、品种、用途、数量等情况设置特种设备安全管理机构，逐台落实安全责任人：</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6" name="标题 1"/>
          <p:cNvSpPr txBox="1"/>
          <p:nvPr/>
        </p:nvSpPr>
        <p:spPr>
          <a:xfrm>
            <a:off x="214282" y="2636913"/>
            <a:ext cx="8684633" cy="720080"/>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(1)</a:t>
            </a:r>
            <a:r>
              <a:rPr lang="zh-CN" altLang="en-US" sz="2500" b="1" dirty="0">
                <a:latin typeface="黑体" panose="02010609060101010101" pitchFamily="49" charset="-122"/>
                <a:ea typeface="黑体" panose="02010609060101010101" pitchFamily="49" charset="-122"/>
              </a:rPr>
              <a:t>使用电站锅炉或者石化与化工成套装置的；</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246202" y="3068961"/>
            <a:ext cx="8684633" cy="1152127"/>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(2)</a:t>
            </a:r>
            <a:r>
              <a:rPr lang="zh-CN" altLang="en-US" sz="2500" b="1" dirty="0">
                <a:latin typeface="黑体" panose="02010609060101010101" pitchFamily="49" charset="-122"/>
                <a:ea typeface="黑体" panose="02010609060101010101" pitchFamily="49" charset="-122"/>
              </a:rPr>
              <a:t>使用为公众提供运营服务电梯的，或者在公众聚集场所使用</a:t>
            </a:r>
            <a:r>
              <a:rPr lang="en-US" altLang="zh-CN" sz="2500" b="1" dirty="0">
                <a:latin typeface="黑体" panose="02010609060101010101" pitchFamily="49" charset="-122"/>
                <a:ea typeface="黑体" panose="02010609060101010101" pitchFamily="49" charset="-122"/>
              </a:rPr>
              <a:t>30</a:t>
            </a:r>
            <a:r>
              <a:rPr lang="zh-CN" altLang="en-US" sz="2500" b="1" dirty="0">
                <a:latin typeface="黑体" panose="02010609060101010101" pitchFamily="49" charset="-122"/>
                <a:ea typeface="黑体" panose="02010609060101010101" pitchFamily="49" charset="-122"/>
              </a:rPr>
              <a:t>台以上（含</a:t>
            </a:r>
            <a:r>
              <a:rPr lang="en-US" altLang="zh-CN" sz="2500" b="1" dirty="0">
                <a:latin typeface="黑体" panose="02010609060101010101" pitchFamily="49" charset="-122"/>
                <a:ea typeface="黑体" panose="02010609060101010101" pitchFamily="49" charset="-122"/>
              </a:rPr>
              <a:t>30</a:t>
            </a:r>
            <a:r>
              <a:rPr lang="zh-CN" altLang="en-US" sz="2500" b="1" dirty="0">
                <a:latin typeface="黑体" panose="02010609060101010101" pitchFamily="49" charset="-122"/>
                <a:ea typeface="黑体" panose="02010609060101010101" pitchFamily="49" charset="-122"/>
              </a:rPr>
              <a:t>台）电梯的；</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0" name="标题 1"/>
          <p:cNvSpPr txBox="1"/>
          <p:nvPr/>
        </p:nvSpPr>
        <p:spPr>
          <a:xfrm>
            <a:off x="246202" y="3933057"/>
            <a:ext cx="8726130" cy="1152127"/>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(3)</a:t>
            </a:r>
            <a:r>
              <a:rPr lang="zh-CN" altLang="en-US" sz="2500" b="1" dirty="0">
                <a:latin typeface="黑体" panose="02010609060101010101" pitchFamily="49" charset="-122"/>
                <a:ea typeface="黑体" panose="02010609060101010101" pitchFamily="49" charset="-122"/>
              </a:rPr>
              <a:t>使用</a:t>
            </a:r>
            <a:r>
              <a:rPr lang="en-US" altLang="zh-CN" sz="2500" b="1" dirty="0">
                <a:latin typeface="黑体" panose="02010609060101010101" pitchFamily="49" charset="-122"/>
                <a:ea typeface="黑体" panose="02010609060101010101" pitchFamily="49" charset="-122"/>
              </a:rPr>
              <a:t>10</a:t>
            </a:r>
            <a:r>
              <a:rPr lang="zh-CN" altLang="en-US" sz="2500" b="1" dirty="0">
                <a:latin typeface="黑体" panose="02010609060101010101" pitchFamily="49" charset="-122"/>
                <a:ea typeface="黑体" panose="02010609060101010101" pitchFamily="49" charset="-122"/>
              </a:rPr>
              <a:t>台以上（含</a:t>
            </a:r>
            <a:r>
              <a:rPr lang="en-US" altLang="zh-CN" sz="2500" b="1" dirty="0">
                <a:latin typeface="黑体" panose="02010609060101010101" pitchFamily="49" charset="-122"/>
                <a:ea typeface="黑体" panose="02010609060101010101" pitchFamily="49" charset="-122"/>
              </a:rPr>
              <a:t>10</a:t>
            </a:r>
            <a:r>
              <a:rPr lang="zh-CN" altLang="en-US" sz="2500" b="1" dirty="0">
                <a:latin typeface="黑体" panose="02010609060101010101" pitchFamily="49" charset="-122"/>
                <a:ea typeface="黑体" panose="02010609060101010101" pitchFamily="49" charset="-122"/>
              </a:rPr>
              <a:t>台）大型游乐设施的，或者</a:t>
            </a:r>
            <a:r>
              <a:rPr lang="en-US" altLang="zh-CN" sz="2500" b="1" dirty="0">
                <a:latin typeface="黑体" panose="02010609060101010101" pitchFamily="49" charset="-122"/>
                <a:ea typeface="黑体" panose="02010609060101010101" pitchFamily="49" charset="-122"/>
              </a:rPr>
              <a:t>10</a:t>
            </a:r>
            <a:r>
              <a:rPr lang="zh-CN" altLang="en-US" sz="2500" b="1" dirty="0">
                <a:latin typeface="黑体" panose="02010609060101010101" pitchFamily="49" charset="-122"/>
                <a:ea typeface="黑体" panose="02010609060101010101" pitchFamily="49" charset="-122"/>
              </a:rPr>
              <a:t>台以上（含</a:t>
            </a:r>
            <a:r>
              <a:rPr lang="en-US" altLang="zh-CN" sz="2500" b="1" dirty="0">
                <a:latin typeface="黑体" panose="02010609060101010101" pitchFamily="49" charset="-122"/>
                <a:ea typeface="黑体" panose="02010609060101010101" pitchFamily="49" charset="-122"/>
              </a:rPr>
              <a:t>10</a:t>
            </a:r>
            <a:r>
              <a:rPr lang="zh-CN" altLang="en-US" sz="2500" b="1" dirty="0">
                <a:latin typeface="黑体" panose="02010609060101010101" pitchFamily="49" charset="-122"/>
                <a:ea typeface="黑体" panose="02010609060101010101" pitchFamily="49" charset="-122"/>
              </a:rPr>
              <a:t>台）为公众提供运营服务非公路用旅游观光车辆的；</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1" name="标题 1"/>
          <p:cNvSpPr txBox="1"/>
          <p:nvPr/>
        </p:nvSpPr>
        <p:spPr>
          <a:xfrm>
            <a:off x="246202" y="5013176"/>
            <a:ext cx="8684633" cy="576064"/>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(4)</a:t>
            </a:r>
            <a:r>
              <a:rPr lang="zh-CN" altLang="en-US" sz="2500" b="1" dirty="0">
                <a:latin typeface="黑体" panose="02010609060101010101" pitchFamily="49" charset="-122"/>
                <a:ea typeface="黑体" panose="02010609060101010101" pitchFamily="49" charset="-122"/>
              </a:rPr>
              <a:t>使用客运架空索道，或者客运缆车的； </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2" name="标题 1"/>
          <p:cNvSpPr txBox="1"/>
          <p:nvPr/>
        </p:nvSpPr>
        <p:spPr>
          <a:xfrm>
            <a:off x="246202" y="5555720"/>
            <a:ext cx="8726130" cy="753600"/>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(5)</a:t>
            </a:r>
            <a:r>
              <a:rPr lang="zh-CN" altLang="en-US" sz="2500" b="1" dirty="0">
                <a:latin typeface="黑体" panose="02010609060101010101" pitchFamily="49" charset="-122"/>
                <a:ea typeface="黑体" panose="02010609060101010101" pitchFamily="49" charset="-122"/>
              </a:rPr>
              <a:t>使用各类特种设备</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不含气瓶</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总量大于</a:t>
            </a:r>
            <a:r>
              <a:rPr lang="en-US" altLang="zh-CN" sz="2500" b="1" dirty="0">
                <a:latin typeface="黑体" panose="02010609060101010101" pitchFamily="49" charset="-122"/>
                <a:ea typeface="黑体" panose="02010609060101010101" pitchFamily="49" charset="-122"/>
              </a:rPr>
              <a:t>50</a:t>
            </a:r>
            <a:r>
              <a:rPr lang="zh-CN" altLang="en-US" sz="2500" b="1" dirty="0">
                <a:latin typeface="黑体" panose="02010609060101010101" pitchFamily="49" charset="-122"/>
                <a:ea typeface="黑体" panose="02010609060101010101" pitchFamily="49" charset="-122"/>
              </a:rPr>
              <a:t>台（含</a:t>
            </a:r>
            <a:r>
              <a:rPr lang="en-US" altLang="zh-CN" sz="2500" b="1" dirty="0">
                <a:latin typeface="黑体" panose="02010609060101010101" pitchFamily="49" charset="-122"/>
                <a:ea typeface="黑体" panose="02010609060101010101" pitchFamily="49" charset="-122"/>
              </a:rPr>
              <a:t>50</a:t>
            </a:r>
            <a:r>
              <a:rPr lang="zh-CN" altLang="en-US" sz="2500" b="1" dirty="0">
                <a:latin typeface="黑体" panose="02010609060101010101" pitchFamily="49" charset="-122"/>
                <a:ea typeface="黑体" panose="02010609060101010101" pitchFamily="49" charset="-122"/>
              </a:rPr>
              <a:t>台）的。</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6"/>
                                        </p:tgtEl>
                                        <p:attrNameLst>
                                          <p:attrName>style.visibility</p:attrName>
                                        </p:attrNameLst>
                                      </p:cBhvr>
                                      <p:to>
                                        <p:strVal val="visible"/>
                                      </p:to>
                                    </p:set>
                                    <p:anim calcmode="discrete" valueType="clr">
                                      <p:cBhvr override="childStyle">
                                        <p:cTn id="14"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6"/>
                                        </p:tgtEl>
                                        <p:attrNameLst>
                                          <p:attrName>fillcolor</p:attrName>
                                        </p:attrNameLst>
                                      </p:cBhvr>
                                      <p:tavLst>
                                        <p:tav tm="0">
                                          <p:val>
                                            <p:clrVal>
                                              <a:schemeClr val="accent2"/>
                                            </p:clrVal>
                                          </p:val>
                                        </p:tav>
                                        <p:tav tm="50000">
                                          <p:val>
                                            <p:clrVal>
                                              <a:schemeClr val="hlink"/>
                                            </p:clrVal>
                                          </p:val>
                                        </p:tav>
                                      </p:tavLst>
                                    </p:anim>
                                    <p:set>
                                      <p:cBhvr>
                                        <p:cTn id="16" dur="80"/>
                                        <p:tgtEl>
                                          <p:spTgt spid="16"/>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7"/>
                                        </p:tgtEl>
                                        <p:attrNameLst>
                                          <p:attrName>style.visibility</p:attrName>
                                        </p:attrNameLst>
                                      </p:cBhvr>
                                      <p:to>
                                        <p:strVal val="visible"/>
                                      </p:to>
                                    </p:set>
                                    <p:anim calcmode="discrete" valueType="clr">
                                      <p:cBhvr override="childStyle">
                                        <p:cTn id="21"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7"/>
                                        </p:tgtEl>
                                        <p:attrNameLst>
                                          <p:attrName>fillcolor</p:attrName>
                                        </p:attrNameLst>
                                      </p:cBhvr>
                                      <p:tavLst>
                                        <p:tav tm="0">
                                          <p:val>
                                            <p:clrVal>
                                              <a:schemeClr val="accent2"/>
                                            </p:clrVal>
                                          </p:val>
                                        </p:tav>
                                        <p:tav tm="50000">
                                          <p:val>
                                            <p:clrVal>
                                              <a:schemeClr val="hlink"/>
                                            </p:clrVal>
                                          </p:val>
                                        </p:tav>
                                      </p:tavLst>
                                    </p:anim>
                                    <p:set>
                                      <p:cBhvr>
                                        <p:cTn id="23" dur="80"/>
                                        <p:tgtEl>
                                          <p:spTgt spid="17"/>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20"/>
                                        </p:tgtEl>
                                        <p:attrNameLst>
                                          <p:attrName>style.visibility</p:attrName>
                                        </p:attrNameLst>
                                      </p:cBhvr>
                                      <p:to>
                                        <p:strVal val="visible"/>
                                      </p:to>
                                    </p:set>
                                    <p:anim calcmode="discrete" valueType="clr">
                                      <p:cBhvr override="childStyle">
                                        <p:cTn id="28"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20"/>
                                        </p:tgtEl>
                                        <p:attrNameLst>
                                          <p:attrName>fillcolor</p:attrName>
                                        </p:attrNameLst>
                                      </p:cBhvr>
                                      <p:tavLst>
                                        <p:tav tm="0">
                                          <p:val>
                                            <p:clrVal>
                                              <a:schemeClr val="accent2"/>
                                            </p:clrVal>
                                          </p:val>
                                        </p:tav>
                                        <p:tav tm="50000">
                                          <p:val>
                                            <p:clrVal>
                                              <a:schemeClr val="hlink"/>
                                            </p:clrVal>
                                          </p:val>
                                        </p:tav>
                                      </p:tavLst>
                                    </p:anim>
                                    <p:set>
                                      <p:cBhvr>
                                        <p:cTn id="30" dur="80"/>
                                        <p:tgtEl>
                                          <p:spTgt spid="20"/>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21"/>
                                        </p:tgtEl>
                                        <p:attrNameLst>
                                          <p:attrName>style.visibility</p:attrName>
                                        </p:attrNameLst>
                                      </p:cBhvr>
                                      <p:to>
                                        <p:strVal val="visible"/>
                                      </p:to>
                                    </p:set>
                                    <p:anim calcmode="discrete" valueType="clr">
                                      <p:cBhvr override="childStyle">
                                        <p:cTn id="35" dur="8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21"/>
                                        </p:tgtEl>
                                        <p:attrNameLst>
                                          <p:attrName>fillcolor</p:attrName>
                                        </p:attrNameLst>
                                      </p:cBhvr>
                                      <p:tavLst>
                                        <p:tav tm="0">
                                          <p:val>
                                            <p:clrVal>
                                              <a:schemeClr val="accent2"/>
                                            </p:clrVal>
                                          </p:val>
                                        </p:tav>
                                        <p:tav tm="50000">
                                          <p:val>
                                            <p:clrVal>
                                              <a:schemeClr val="hlink"/>
                                            </p:clrVal>
                                          </p:val>
                                        </p:tav>
                                      </p:tavLst>
                                    </p:anim>
                                    <p:set>
                                      <p:cBhvr>
                                        <p:cTn id="37" dur="80"/>
                                        <p:tgtEl>
                                          <p:spTgt spid="21"/>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22"/>
                                        </p:tgtEl>
                                        <p:attrNameLst>
                                          <p:attrName>style.visibility</p:attrName>
                                        </p:attrNameLst>
                                      </p:cBhvr>
                                      <p:to>
                                        <p:strVal val="visible"/>
                                      </p:to>
                                    </p:set>
                                    <p:anim calcmode="discrete" valueType="clr">
                                      <p:cBhvr override="childStyle">
                                        <p:cTn id="42" dur="80"/>
                                        <p:tgtEl>
                                          <p:spTgt spid="22"/>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22"/>
                                        </p:tgtEl>
                                        <p:attrNameLst>
                                          <p:attrName>fillcolor</p:attrName>
                                        </p:attrNameLst>
                                      </p:cBhvr>
                                      <p:tavLst>
                                        <p:tav tm="0">
                                          <p:val>
                                            <p:clrVal>
                                              <a:schemeClr val="accent2"/>
                                            </p:clrVal>
                                          </p:val>
                                        </p:tav>
                                        <p:tav tm="50000">
                                          <p:val>
                                            <p:clrVal>
                                              <a:schemeClr val="hlink"/>
                                            </p:clrVal>
                                          </p:val>
                                        </p:tav>
                                      </p:tavLst>
                                    </p:anim>
                                    <p:set>
                                      <p:cBhvr>
                                        <p:cTn id="44" dur="80"/>
                                        <p:tgtEl>
                                          <p:spTgt spid="2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17" grpId="0"/>
      <p:bldP spid="20" grpId="0"/>
      <p:bldP spid="21" grpId="0"/>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2.3.2</a:t>
            </a:r>
            <a:r>
              <a:rPr lang="zh-CN" altLang="en-US" sz="3000" b="1" dirty="0">
                <a:latin typeface="黑体" panose="02010609060101010101" pitchFamily="49" charset="-122"/>
                <a:ea typeface="黑体" panose="02010609060101010101" pitchFamily="49" charset="-122"/>
              </a:rPr>
              <a:t>、机构设置</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1" name="标题 1"/>
          <p:cNvSpPr txBox="1"/>
          <p:nvPr/>
        </p:nvSpPr>
        <p:spPr>
          <a:xfrm>
            <a:off x="286290" y="1412776"/>
            <a:ext cx="8461572" cy="79208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明确了</a:t>
            </a:r>
            <a:r>
              <a:rPr lang="en-US" altLang="zh-CN" sz="2400" b="1" dirty="0">
                <a:solidFill>
                  <a:schemeClr val="bg2">
                    <a:lumMod val="10000"/>
                  </a:schemeClr>
                </a:solidFill>
                <a:latin typeface="楷体" panose="02010609060101010101" pitchFamily="49" charset="-122"/>
                <a:ea typeface="楷体" panose="02010609060101010101" pitchFamily="49" charset="-122"/>
              </a:rPr>
              <a:t>5</a:t>
            </a:r>
            <a:r>
              <a:rPr lang="zh-CN" altLang="en-US" sz="2400" b="1" dirty="0">
                <a:solidFill>
                  <a:schemeClr val="bg2">
                    <a:lumMod val="10000"/>
                  </a:schemeClr>
                </a:solidFill>
                <a:latin typeface="楷体" panose="02010609060101010101" pitchFamily="49" charset="-122"/>
                <a:ea typeface="楷体" panose="02010609060101010101" pitchFamily="49" charset="-122"/>
              </a:rPr>
              <a:t>种情况的特种设备使用单位必须设置专职安全管理机构；</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2" name="标题 1"/>
          <p:cNvSpPr txBox="1"/>
          <p:nvPr/>
        </p:nvSpPr>
        <p:spPr>
          <a:xfrm>
            <a:off x="286290" y="2132856"/>
            <a:ext cx="8461572" cy="79208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专职安全管理机构的设置是基于特种设备失效模式、潜在危险性、事故影响程度和特种设备数量等因素综合考虑的；</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3" name="标题 1"/>
          <p:cNvSpPr txBox="1"/>
          <p:nvPr/>
        </p:nvSpPr>
        <p:spPr>
          <a:xfrm>
            <a:off x="322818" y="2924944"/>
            <a:ext cx="8461572" cy="79208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为</a:t>
            </a:r>
            <a:r>
              <a:rPr lang="zh-CN" altLang="en-US" sz="2400" b="1" dirty="0">
                <a:solidFill>
                  <a:srgbClr val="FF0000"/>
                </a:solidFill>
                <a:latin typeface="楷体" panose="02010609060101010101" pitchFamily="49" charset="-122"/>
                <a:ea typeface="楷体" panose="02010609060101010101" pitchFamily="49" charset="-122"/>
              </a:rPr>
              <a:t>公众提供运营服务</a:t>
            </a:r>
            <a:r>
              <a:rPr lang="zh-CN" altLang="en-US" sz="2400" b="1" dirty="0">
                <a:solidFill>
                  <a:schemeClr val="bg2">
                    <a:lumMod val="10000"/>
                  </a:schemeClr>
                </a:solidFill>
                <a:latin typeface="楷体" panose="02010609060101010101" pitchFamily="49" charset="-122"/>
                <a:ea typeface="楷体" panose="02010609060101010101" pitchFamily="49" charset="-122"/>
              </a:rPr>
              <a:t>的特种设备使用单位：</a:t>
            </a:r>
            <a:endParaRPr lang="en-US" altLang="zh-CN" sz="2400" b="1" dirty="0">
              <a:solidFill>
                <a:schemeClr val="bg2">
                  <a:lumMod val="10000"/>
                </a:schemeClr>
              </a:solidFill>
              <a:latin typeface="楷体" panose="02010609060101010101" pitchFamily="49" charset="-122"/>
              <a:ea typeface="楷体" panose="02010609060101010101" pitchFamily="49" charset="-122"/>
            </a:endParaRPr>
          </a:p>
          <a:p>
            <a:pPr lvl="0">
              <a:spcBef>
                <a:spcPct val="0"/>
              </a:spcBef>
              <a:defRPr/>
            </a:pPr>
            <a:r>
              <a:rPr lang="en-US" altLang="zh-CN" sz="2400" b="1" dirty="0">
                <a:solidFill>
                  <a:schemeClr val="bg2">
                    <a:lumMod val="10000"/>
                  </a:schemeClr>
                </a:solidFill>
                <a:latin typeface="楷体" panose="02010609060101010101" pitchFamily="49" charset="-122"/>
                <a:ea typeface="楷体" panose="02010609060101010101" pitchFamily="49" charset="-122"/>
              </a:rPr>
              <a:t>    </a:t>
            </a:r>
            <a:r>
              <a:rPr lang="zh-CN" altLang="en-US" sz="2400" b="1" dirty="0">
                <a:solidFill>
                  <a:schemeClr val="bg2">
                    <a:lumMod val="10000"/>
                  </a:schemeClr>
                </a:solidFill>
                <a:latin typeface="楷体" panose="02010609060101010101" pitchFamily="49" charset="-122"/>
                <a:ea typeface="楷体" panose="02010609060101010101" pitchFamily="49" charset="-122"/>
              </a:rPr>
              <a:t>是指以特种设备作为经营工具的使用单位。；</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4" name="标题 1"/>
          <p:cNvSpPr txBox="1"/>
          <p:nvPr/>
        </p:nvSpPr>
        <p:spPr>
          <a:xfrm>
            <a:off x="286290" y="3501008"/>
            <a:ext cx="8461572" cy="79208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rgbClr val="FF0000"/>
                </a:solidFill>
                <a:latin typeface="楷体" panose="02010609060101010101" pitchFamily="49" charset="-122"/>
                <a:ea typeface="楷体" panose="02010609060101010101" pitchFamily="49" charset="-122"/>
              </a:rPr>
              <a:t>公众聚集场所</a:t>
            </a:r>
            <a:r>
              <a:rPr lang="zh-CN" altLang="en-US" sz="2400" b="1" dirty="0">
                <a:solidFill>
                  <a:schemeClr val="bg2">
                    <a:lumMod val="10000"/>
                  </a:schemeClr>
                </a:solidFill>
                <a:latin typeface="楷体" panose="02010609060101010101" pitchFamily="49" charset="-122"/>
                <a:ea typeface="楷体" panose="02010609060101010101" pitchFamily="49" charset="-122"/>
              </a:rPr>
              <a:t>：</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8" name="标题 1"/>
          <p:cNvSpPr txBox="1"/>
          <p:nvPr/>
        </p:nvSpPr>
        <p:spPr>
          <a:xfrm>
            <a:off x="214282" y="5157192"/>
            <a:ext cx="8533580" cy="1368152"/>
          </a:xfrm>
          <a:prstGeom prst="rect">
            <a:avLst/>
          </a:prstGeom>
        </p:spPr>
        <p:txBody>
          <a:bodyPr vert="horz" rtlCol="0" anchor="ctr">
            <a:noAutofit/>
          </a:bodyPr>
          <a:lstStyle/>
          <a:p>
            <a:pPr lvl="0">
              <a:spcBef>
                <a:spcPct val="0"/>
              </a:spcBef>
              <a:defRPr/>
            </a:pPr>
            <a:r>
              <a:rPr lang="zh-CN" altLang="en-US" sz="2500" b="1" dirty="0">
                <a:solidFill>
                  <a:srgbClr val="CC0099"/>
                </a:solidFill>
                <a:latin typeface="楷体" panose="02010609060101010101" pitchFamily="49" charset="-122"/>
                <a:ea typeface="楷体" panose="02010609060101010101" pitchFamily="49" charset="-122"/>
              </a:rPr>
              <a:t>△</a:t>
            </a:r>
            <a:r>
              <a:rPr lang="en-US" altLang="zh-CN" sz="2500" b="1" dirty="0">
                <a:solidFill>
                  <a:srgbClr val="CC0099"/>
                </a:solidFill>
                <a:latin typeface="楷体" panose="02010609060101010101" pitchFamily="49" charset="-122"/>
                <a:ea typeface="楷体" panose="02010609060101010101" pitchFamily="49" charset="-122"/>
              </a:rPr>
              <a:t>《</a:t>
            </a:r>
            <a:r>
              <a:rPr lang="zh-CN" altLang="en-US" sz="2500" b="1" dirty="0">
                <a:solidFill>
                  <a:srgbClr val="CC0099"/>
                </a:solidFill>
                <a:latin typeface="楷体" panose="02010609060101010101" pitchFamily="49" charset="-122"/>
                <a:ea typeface="楷体" panose="02010609060101010101" pitchFamily="49" charset="-122"/>
              </a:rPr>
              <a:t>消防法</a:t>
            </a:r>
            <a:r>
              <a:rPr lang="en-US" altLang="zh-CN" sz="2500" b="1" dirty="0">
                <a:solidFill>
                  <a:srgbClr val="CC0099"/>
                </a:solidFill>
                <a:latin typeface="楷体" panose="02010609060101010101" pitchFamily="49" charset="-122"/>
                <a:ea typeface="楷体" panose="02010609060101010101" pitchFamily="49" charset="-122"/>
              </a:rPr>
              <a:t>》</a:t>
            </a:r>
            <a:r>
              <a:rPr lang="zh-CN" altLang="en-US" sz="2500" b="1" dirty="0">
                <a:solidFill>
                  <a:srgbClr val="CC0099"/>
                </a:solidFill>
                <a:latin typeface="楷体" panose="02010609060101010101" pitchFamily="49" charset="-122"/>
                <a:ea typeface="楷体" panose="02010609060101010101" pitchFamily="49" charset="-122"/>
              </a:rPr>
              <a:t>第</a:t>
            </a:r>
            <a:r>
              <a:rPr lang="en-US" altLang="zh-CN" sz="2500" b="1" dirty="0">
                <a:solidFill>
                  <a:srgbClr val="CC0099"/>
                </a:solidFill>
                <a:latin typeface="楷体" panose="02010609060101010101" pitchFamily="49" charset="-122"/>
                <a:ea typeface="楷体" panose="02010609060101010101" pitchFamily="49" charset="-122"/>
              </a:rPr>
              <a:t>73</a:t>
            </a:r>
            <a:r>
              <a:rPr lang="zh-CN" altLang="en-US" sz="2500" b="1" dirty="0">
                <a:solidFill>
                  <a:srgbClr val="CC0099"/>
                </a:solidFill>
                <a:latin typeface="楷体" panose="02010609060101010101" pitchFamily="49" charset="-122"/>
                <a:ea typeface="楷体" panose="02010609060101010101" pitchFamily="49" charset="-122"/>
              </a:rPr>
              <a:t>条定义：公众聚集场所，是指宾馆、饭店、商场、集贸市场、客运车站候车室、客运码头候船厅、民用机场航站楼、体育场馆、会堂以及公共娱乐场所等。</a:t>
            </a:r>
            <a:endParaRPr kumimoji="0" lang="zh-CN" altLang="en-US" sz="2500" b="1" u="none" strike="noStrike" kern="1200" cap="none" spc="0" normalizeH="0" baseline="0" noProof="0" dirty="0">
              <a:ln>
                <a:noFill/>
              </a:ln>
              <a:solidFill>
                <a:srgbClr val="CC0099"/>
              </a:solidFill>
              <a:effectLst/>
              <a:uLnTx/>
              <a:uFillTx/>
              <a:latin typeface="楷体" panose="02010609060101010101" pitchFamily="49" charset="-122"/>
              <a:ea typeface="楷体" panose="02010609060101010101" pitchFamily="49" charset="-122"/>
              <a:cs typeface="+mj-cs"/>
            </a:endParaRPr>
          </a:p>
        </p:txBody>
      </p:sp>
      <p:sp>
        <p:nvSpPr>
          <p:cNvPr id="19" name="标题 1"/>
          <p:cNvSpPr txBox="1"/>
          <p:nvPr/>
        </p:nvSpPr>
        <p:spPr>
          <a:xfrm>
            <a:off x="253832" y="3997103"/>
            <a:ext cx="8461572" cy="1364712"/>
          </a:xfrm>
          <a:prstGeom prst="rect">
            <a:avLst/>
          </a:prstGeom>
        </p:spPr>
        <p:txBody>
          <a:bodyPr vert="horz" rtlCol="0" anchor="ctr">
            <a:noAutofit/>
          </a:bodyPr>
          <a:lstStyle/>
          <a:p>
            <a:pPr lvl="0">
              <a:spcBef>
                <a:spcPct val="0"/>
              </a:spcBef>
              <a:defRPr/>
            </a:pPr>
            <a:r>
              <a:rPr lang="zh-CN" altLang="en-US" sz="2400" b="1" dirty="0">
                <a:solidFill>
                  <a:schemeClr val="bg2">
                    <a:lumMod val="10000"/>
                  </a:schemeClr>
                </a:solidFill>
                <a:latin typeface="楷体" panose="02010609060101010101" pitchFamily="49" charset="-122"/>
                <a:ea typeface="楷体" panose="02010609060101010101" pitchFamily="49" charset="-122"/>
              </a:rPr>
              <a:t>    是指学校、幼儿园以及医疗机构、车站、机场、客运码头、商场、餐饮场所、体育场馆、展览馆、公园、宾馆、影剧院、图书馆、儿童活动中心、公共浴池、养老机构等。</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23" name="标题 1"/>
          <p:cNvSpPr txBox="1"/>
          <p:nvPr/>
        </p:nvSpPr>
        <p:spPr>
          <a:xfrm>
            <a:off x="214282" y="6472759"/>
            <a:ext cx="4680520" cy="340617"/>
          </a:xfrm>
          <a:prstGeom prst="rect">
            <a:avLst/>
          </a:prstGeom>
        </p:spPr>
        <p:txBody>
          <a:bodyPr vert="horz" rtlCol="0" anchor="ctr">
            <a:noAutofit/>
          </a:bodyPr>
          <a:lstStyle/>
          <a:p>
            <a:pPr lvl="0">
              <a:spcBef>
                <a:spcPct val="0"/>
              </a:spcBef>
              <a:defRPr/>
            </a:pPr>
            <a:r>
              <a:rPr lang="zh-CN" altLang="en-US" sz="2500" b="1" dirty="0">
                <a:solidFill>
                  <a:srgbClr val="CC0099"/>
                </a:solidFill>
                <a:latin typeface="楷体" panose="02010609060101010101" pitchFamily="49" charset="-122"/>
                <a:ea typeface="楷体" panose="02010609060101010101" pitchFamily="49" charset="-122"/>
              </a:rPr>
              <a:t>△简单理解：人多之地。</a:t>
            </a:r>
            <a:endParaRPr kumimoji="0" lang="zh-CN" altLang="en-US" sz="2500" b="1" u="none" strike="noStrike" kern="1200" cap="none" spc="0" normalizeH="0" baseline="0" noProof="0" dirty="0">
              <a:ln>
                <a:noFill/>
              </a:ln>
              <a:solidFill>
                <a:srgbClr val="CC0099"/>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Left)">
                                      <p:cBhvr>
                                        <p:cTn id="7" dur="500"/>
                                        <p:tgtEl>
                                          <p:spTgt spid="11"/>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slide(fromLeft)">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8"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slide(fromLeft)">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slide(fromLeft)">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1" fill="hold" grpId="1"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slide(fromTop)">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linds(horizontal)">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blinds(horizontal)">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8" grpId="0"/>
      <p:bldP spid="19" grpId="1"/>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2.4.1</a:t>
            </a:r>
            <a:r>
              <a:rPr lang="zh-CN" altLang="en-US" sz="3000" b="1" dirty="0">
                <a:latin typeface="黑体" panose="02010609060101010101" pitchFamily="49" charset="-122"/>
                <a:ea typeface="黑体" panose="02010609060101010101" pitchFamily="49" charset="-122"/>
              </a:rPr>
              <a:t>、主要负责人</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323528" y="1501315"/>
            <a:ext cx="8477544" cy="1423629"/>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◆主要负责人是指特种设备使用单位的实际最高管理者，对其单位所使用的特种设备安全节能负总责。</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1" name="标题 1"/>
          <p:cNvSpPr txBox="1"/>
          <p:nvPr/>
        </p:nvSpPr>
        <p:spPr>
          <a:xfrm>
            <a:off x="467544" y="2924944"/>
            <a:ext cx="7992888" cy="715519"/>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主要负责人负总责。</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2" name="标题 1"/>
          <p:cNvSpPr txBox="1"/>
          <p:nvPr/>
        </p:nvSpPr>
        <p:spPr>
          <a:xfrm>
            <a:off x="467544" y="3588978"/>
            <a:ext cx="8352928" cy="992150"/>
          </a:xfrm>
          <a:prstGeom prst="rect">
            <a:avLst/>
          </a:prstGeom>
        </p:spPr>
        <p:txBody>
          <a:bodyPr vert="horz" rtlCol="0" anchor="ctr">
            <a:noAutofit/>
          </a:bodyPr>
          <a:lstStyle/>
          <a:p>
            <a:pPr lvl="0">
              <a:spcBef>
                <a:spcPct val="0"/>
              </a:spcBef>
              <a:defRPr/>
            </a:pPr>
            <a:r>
              <a:rPr lang="zh-CN" altLang="en-US" sz="2500" b="1" dirty="0">
                <a:solidFill>
                  <a:srgbClr val="CC0099"/>
                </a:solidFill>
                <a:latin typeface="楷体" panose="02010609060101010101" pitchFamily="49" charset="-122"/>
                <a:ea typeface="楷体" panose="02010609060101010101" pitchFamily="49" charset="-122"/>
              </a:rPr>
              <a:t>△主要负责人指的是一个单位或组织主持本单位全面工作具有最高决策权并对本单位承担主要责任的单位主要领导。</a:t>
            </a:r>
            <a:endParaRPr kumimoji="0" lang="zh-CN" altLang="en-US" sz="2500" b="1" u="none" strike="noStrike" kern="1200" cap="none" spc="0" normalizeH="0" baseline="0" noProof="0" dirty="0">
              <a:ln>
                <a:noFill/>
              </a:ln>
              <a:solidFill>
                <a:srgbClr val="CC0099"/>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slide(fromLeft)">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linds(horizont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2.4.2.1</a:t>
            </a:r>
            <a:r>
              <a:rPr lang="zh-CN" altLang="en-US" sz="3000" b="1" dirty="0">
                <a:latin typeface="黑体" panose="02010609060101010101" pitchFamily="49" charset="-122"/>
                <a:ea typeface="黑体" panose="02010609060101010101" pitchFamily="49" charset="-122"/>
              </a:rPr>
              <a:t>、安全管理负责人</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323528" y="1501315"/>
            <a:ext cx="8477544" cy="1999693"/>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特种设备使用单位应当配备安全管理负责人。特种设备安全管理负责人是指使用单位最高管理层中主管本单位特种设备使用安全管理的人员。按照本规则要求设置安全管理机构的使用单位安全管理负责人，应当取得相应的特种设备安全管理人员资格证书。</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1" name="标题 1"/>
          <p:cNvSpPr txBox="1"/>
          <p:nvPr/>
        </p:nvSpPr>
        <p:spPr>
          <a:xfrm>
            <a:off x="467544" y="3649585"/>
            <a:ext cx="7992888" cy="859535"/>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安全管理负责人一般由负责分管安全的本单位的副职领导担任；</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8" name="标题 1"/>
          <p:cNvSpPr txBox="1"/>
          <p:nvPr/>
        </p:nvSpPr>
        <p:spPr>
          <a:xfrm>
            <a:off x="467544" y="4509120"/>
            <a:ext cx="7992888" cy="1219575"/>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安全管理负责人资格证书</a:t>
            </a:r>
            <a:r>
              <a:rPr lang="en-US" altLang="zh-CN" sz="2400" b="1" dirty="0">
                <a:solidFill>
                  <a:schemeClr val="bg2">
                    <a:lumMod val="10000"/>
                  </a:schemeClr>
                </a:solidFill>
                <a:latin typeface="楷体" panose="02010609060101010101" pitchFamily="49" charset="-122"/>
                <a:ea typeface="楷体" panose="02010609060101010101" pitchFamily="49" charset="-122"/>
              </a:rPr>
              <a:t>A1</a:t>
            </a:r>
            <a:r>
              <a:rPr lang="zh-CN" altLang="en-US" sz="2400" b="1" dirty="0">
                <a:solidFill>
                  <a:schemeClr val="bg2">
                    <a:lumMod val="10000"/>
                  </a:schemeClr>
                </a:solidFill>
                <a:latin typeface="楷体" panose="02010609060101010101" pitchFamily="49" charset="-122"/>
                <a:ea typeface="楷体" panose="02010609060101010101" pitchFamily="49" charset="-122"/>
              </a:rPr>
              <a:t>证，并不是所有的安全管理负责人均要取得</a:t>
            </a:r>
            <a:r>
              <a:rPr lang="en-US" altLang="zh-CN" sz="2400" b="1" dirty="0">
                <a:solidFill>
                  <a:schemeClr val="bg2">
                    <a:lumMod val="10000"/>
                  </a:schemeClr>
                </a:solidFill>
                <a:latin typeface="楷体" panose="02010609060101010101" pitchFamily="49" charset="-122"/>
                <a:ea typeface="楷体" panose="02010609060101010101" pitchFamily="49" charset="-122"/>
              </a:rPr>
              <a:t>A1</a:t>
            </a:r>
            <a:r>
              <a:rPr lang="zh-CN" altLang="en-US" sz="2400" b="1" dirty="0">
                <a:solidFill>
                  <a:schemeClr val="bg2">
                    <a:lumMod val="10000"/>
                  </a:schemeClr>
                </a:solidFill>
                <a:latin typeface="楷体" panose="02010609060101010101" pitchFamily="49" charset="-122"/>
                <a:ea typeface="楷体" panose="02010609060101010101" pitchFamily="49" charset="-122"/>
              </a:rPr>
              <a:t>证书，本规则的实施意味着</a:t>
            </a:r>
            <a:r>
              <a:rPr lang="en-US" altLang="zh-CN" sz="2400" b="1" dirty="0">
                <a:solidFill>
                  <a:schemeClr val="bg2">
                    <a:lumMod val="10000"/>
                  </a:schemeClr>
                </a:solidFill>
                <a:latin typeface="楷体" panose="02010609060101010101" pitchFamily="49" charset="-122"/>
                <a:ea typeface="楷体" panose="02010609060101010101" pitchFamily="49" charset="-122"/>
              </a:rPr>
              <a:t>A1</a:t>
            </a:r>
            <a:r>
              <a:rPr lang="zh-CN" altLang="en-US" sz="2400" b="1" dirty="0">
                <a:solidFill>
                  <a:schemeClr val="bg2">
                    <a:lumMod val="10000"/>
                  </a:schemeClr>
                </a:solidFill>
                <a:latin typeface="楷体" panose="02010609060101010101" pitchFamily="49" charset="-122"/>
                <a:ea typeface="楷体" panose="02010609060101010101" pitchFamily="49" charset="-122"/>
              </a:rPr>
              <a:t>取证人员会大大减少。</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0" name="标题 1"/>
          <p:cNvSpPr txBox="1"/>
          <p:nvPr/>
        </p:nvSpPr>
        <p:spPr>
          <a:xfrm>
            <a:off x="467544" y="5677210"/>
            <a:ext cx="8208912" cy="992150"/>
          </a:xfrm>
          <a:prstGeom prst="rect">
            <a:avLst/>
          </a:prstGeom>
        </p:spPr>
        <p:txBody>
          <a:bodyPr vert="horz" rtlCol="0" anchor="ctr">
            <a:noAutofit/>
          </a:bodyPr>
          <a:lstStyle/>
          <a:p>
            <a:pPr lvl="0">
              <a:spcBef>
                <a:spcPct val="0"/>
              </a:spcBef>
              <a:defRPr/>
            </a:pPr>
            <a:r>
              <a:rPr lang="zh-CN" altLang="en-US" sz="2500" b="1" dirty="0">
                <a:solidFill>
                  <a:srgbClr val="CC0099"/>
                </a:solidFill>
                <a:latin typeface="楷体" panose="02010609060101010101" pitchFamily="49" charset="-122"/>
                <a:ea typeface="楷体" panose="02010609060101010101" pitchFamily="49" charset="-122"/>
              </a:rPr>
              <a:t>△只有在符合</a:t>
            </a:r>
            <a:r>
              <a:rPr lang="en-US" altLang="zh-CN" sz="2500" b="1" dirty="0">
                <a:solidFill>
                  <a:srgbClr val="CC0099"/>
                </a:solidFill>
                <a:latin typeface="楷体" panose="02010609060101010101" pitchFamily="49" charset="-122"/>
                <a:ea typeface="楷体" panose="02010609060101010101" pitchFamily="49" charset="-122"/>
              </a:rPr>
              <a:t>2.3.2</a:t>
            </a:r>
            <a:r>
              <a:rPr lang="zh-CN" altLang="en-US" sz="2500" b="1" dirty="0">
                <a:solidFill>
                  <a:srgbClr val="CC0099"/>
                </a:solidFill>
                <a:latin typeface="楷体" panose="02010609060101010101" pitchFamily="49" charset="-122"/>
                <a:ea typeface="楷体" panose="02010609060101010101" pitchFamily="49" charset="-122"/>
              </a:rPr>
              <a:t>中</a:t>
            </a:r>
            <a:r>
              <a:rPr lang="en-US" altLang="zh-CN" sz="2500" b="1" dirty="0">
                <a:solidFill>
                  <a:srgbClr val="CC0099"/>
                </a:solidFill>
                <a:latin typeface="楷体" panose="02010609060101010101" pitchFamily="49" charset="-122"/>
                <a:ea typeface="楷体" panose="02010609060101010101" pitchFamily="49" charset="-122"/>
              </a:rPr>
              <a:t>5</a:t>
            </a:r>
            <a:r>
              <a:rPr lang="zh-CN" altLang="en-US" sz="2500" b="1" dirty="0">
                <a:solidFill>
                  <a:srgbClr val="CC0099"/>
                </a:solidFill>
                <a:latin typeface="楷体" panose="02010609060101010101" pitchFamily="49" charset="-122"/>
                <a:ea typeface="楷体" panose="02010609060101010101" pitchFamily="49" charset="-122"/>
              </a:rPr>
              <a:t>种情形，必须设置安全管理机构的安全管理负责人才需要取</a:t>
            </a:r>
            <a:r>
              <a:rPr lang="en-US" altLang="zh-CN" sz="2500" b="1" dirty="0">
                <a:solidFill>
                  <a:srgbClr val="CC0099"/>
                </a:solidFill>
                <a:latin typeface="楷体" panose="02010609060101010101" pitchFamily="49" charset="-122"/>
                <a:ea typeface="楷体" panose="02010609060101010101" pitchFamily="49" charset="-122"/>
              </a:rPr>
              <a:t>A1</a:t>
            </a:r>
            <a:r>
              <a:rPr lang="zh-CN" altLang="en-US" sz="2500" b="1" dirty="0">
                <a:solidFill>
                  <a:srgbClr val="CC0099"/>
                </a:solidFill>
                <a:latin typeface="楷体" panose="02010609060101010101" pitchFamily="49" charset="-122"/>
                <a:ea typeface="楷体" panose="02010609060101010101" pitchFamily="49" charset="-122"/>
              </a:rPr>
              <a:t>证。</a:t>
            </a:r>
            <a:endParaRPr kumimoji="0" lang="zh-CN" altLang="en-US" sz="2500" b="1" u="none" strike="noStrike" kern="1200" cap="none" spc="0" normalizeH="0" baseline="0" noProof="0" dirty="0">
              <a:ln>
                <a:noFill/>
              </a:ln>
              <a:solidFill>
                <a:srgbClr val="CC0099"/>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slide(fromLeft)">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lide(fromLeft)">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linds(horizontal)">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8"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zh-CN" altLang="en-US" sz="3200" b="1" dirty="0">
                <a:latin typeface="黑体" panose="02010609060101010101" pitchFamily="49" charset="-122"/>
                <a:ea typeface="黑体" panose="02010609060101010101" pitchFamily="49" charset="-122"/>
              </a:rPr>
              <a:t>◆</a:t>
            </a:r>
            <a:r>
              <a:rPr lang="zh-CN" altLang="en-US" sz="3000" b="1" dirty="0">
                <a:latin typeface="黑体" panose="02010609060101010101" pitchFamily="49" charset="-122"/>
                <a:ea typeface="黑体" panose="02010609060101010101" pitchFamily="49" charset="-122"/>
              </a:rPr>
              <a:t>安全管理负责人职责</a:t>
            </a:r>
            <a:r>
              <a:rPr lang="en-US" altLang="zh-CN" sz="3000" b="1" dirty="0">
                <a:latin typeface="黑体" panose="02010609060101010101" pitchFamily="49" charset="-122"/>
                <a:ea typeface="黑体" panose="02010609060101010101" pitchFamily="49" charset="-122"/>
              </a:rPr>
              <a:t>:</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323528" y="1501316"/>
            <a:ext cx="8477544" cy="805422"/>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(1)</a:t>
            </a:r>
            <a:r>
              <a:rPr lang="zh-CN" altLang="en-US" sz="2500" b="1" dirty="0">
                <a:latin typeface="黑体" panose="02010609060101010101" pitchFamily="49" charset="-122"/>
                <a:ea typeface="黑体" panose="02010609060101010101" pitchFamily="49" charset="-122"/>
              </a:rPr>
              <a:t>协助主要负责人履行本单位特种设备安全的领导职责，确保本单位特种设备的安全使用；</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2" name="标题 1"/>
          <p:cNvSpPr txBox="1"/>
          <p:nvPr/>
        </p:nvSpPr>
        <p:spPr>
          <a:xfrm>
            <a:off x="323528" y="2335546"/>
            <a:ext cx="8477544" cy="805422"/>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(2)</a:t>
            </a:r>
            <a:r>
              <a:rPr lang="zh-CN" altLang="en-US" sz="2500" b="1" dirty="0">
                <a:latin typeface="黑体" panose="02010609060101010101" pitchFamily="49" charset="-122"/>
                <a:ea typeface="黑体" panose="02010609060101010101" pitchFamily="49" charset="-122"/>
              </a:rPr>
              <a:t>宣传、贯彻</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中华人民共和国特种设备安全法</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以及有关法律、法规、规章和安全技术规范；</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333212" y="3127634"/>
            <a:ext cx="8477544" cy="805422"/>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(3)</a:t>
            </a:r>
            <a:r>
              <a:rPr lang="zh-CN" altLang="en-US" sz="2500" b="1" dirty="0">
                <a:latin typeface="黑体" panose="02010609060101010101" pitchFamily="49" charset="-122"/>
                <a:ea typeface="黑体" panose="02010609060101010101" pitchFamily="49" charset="-122"/>
              </a:rPr>
              <a:t>组织制定本单位特种设备安全管理制度，落实特种设备安全管理机构设置、安全管理员配备；</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4" name="标题 1"/>
          <p:cNvSpPr txBox="1"/>
          <p:nvPr/>
        </p:nvSpPr>
        <p:spPr>
          <a:xfrm>
            <a:off x="323528" y="3991730"/>
            <a:ext cx="8477544" cy="805422"/>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(4)</a:t>
            </a:r>
            <a:r>
              <a:rPr lang="zh-CN" altLang="en-US" sz="2500" b="1" dirty="0">
                <a:latin typeface="黑体" panose="02010609060101010101" pitchFamily="49" charset="-122"/>
                <a:ea typeface="黑体" panose="02010609060101010101" pitchFamily="49" charset="-122"/>
              </a:rPr>
              <a:t>组织制定特种设备事故应急专项预案，并且定期组织演练；</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5" name="标题 1"/>
          <p:cNvSpPr txBox="1"/>
          <p:nvPr/>
        </p:nvSpPr>
        <p:spPr>
          <a:xfrm>
            <a:off x="323528" y="4728175"/>
            <a:ext cx="8477544" cy="501025"/>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(5)</a:t>
            </a:r>
            <a:r>
              <a:rPr lang="zh-CN" altLang="en-US" sz="2500" b="1" dirty="0">
                <a:latin typeface="黑体" panose="02010609060101010101" pitchFamily="49" charset="-122"/>
                <a:ea typeface="黑体" panose="02010609060101010101" pitchFamily="49" charset="-122"/>
              </a:rPr>
              <a:t>对本单位特种设备安全管理工作实施情况进行检查；</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6" name="标题 1"/>
          <p:cNvSpPr txBox="1"/>
          <p:nvPr/>
        </p:nvSpPr>
        <p:spPr>
          <a:xfrm>
            <a:off x="333212" y="5206940"/>
            <a:ext cx="8477544" cy="382300"/>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(6)</a:t>
            </a:r>
            <a:r>
              <a:rPr lang="zh-CN" altLang="en-US" sz="2500" b="1" dirty="0">
                <a:latin typeface="黑体" panose="02010609060101010101" pitchFamily="49" charset="-122"/>
                <a:ea typeface="黑体" panose="02010609060101010101" pitchFamily="49" charset="-122"/>
              </a:rPr>
              <a:t>组织进行隐患排查，并且提出处理意见；</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333212" y="5661247"/>
            <a:ext cx="8477544" cy="1158575"/>
          </a:xfrm>
          <a:prstGeom prst="rect">
            <a:avLst/>
          </a:prstGeom>
        </p:spPr>
        <p:txBody>
          <a:bodyPr vert="horz" rtlCol="0" anchor="ctr">
            <a:noAutofit/>
          </a:bodyPr>
          <a:lstStyle/>
          <a:p>
            <a:pPr lvl="0">
              <a:spcBef>
                <a:spcPct val="0"/>
              </a:spcBef>
              <a:defRPr/>
            </a:pPr>
            <a:r>
              <a:rPr lang="en-US" altLang="zh-CN" sz="2500" b="1" dirty="0">
                <a:latin typeface="黑体" panose="02010609060101010101" pitchFamily="49" charset="-122"/>
                <a:ea typeface="黑体" panose="02010609060101010101" pitchFamily="49" charset="-122"/>
              </a:rPr>
              <a:t>(7)</a:t>
            </a:r>
            <a:r>
              <a:rPr lang="zh-CN" altLang="en-US" sz="2500" b="1" dirty="0">
                <a:latin typeface="黑体" panose="02010609060101010101" pitchFamily="49" charset="-122"/>
                <a:ea typeface="黑体" panose="02010609060101010101" pitchFamily="49" charset="-122"/>
              </a:rPr>
              <a:t>当安全管理员报告特种设备存在事故隐患应当停止使用时，立即作出停止使用特种设备的决定，并且及时报告本单位主要负责人。</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2"/>
                                        </p:tgtEl>
                                        <p:attrNameLst>
                                          <p:attrName>style.visibility</p:attrName>
                                        </p:attrNameLst>
                                      </p:cBhvr>
                                      <p:to>
                                        <p:strVal val="visible"/>
                                      </p:to>
                                    </p:set>
                                    <p:anim calcmode="discrete" valueType="clr">
                                      <p:cBhvr override="childStyle">
                                        <p:cTn id="14"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2"/>
                                        </p:tgtEl>
                                        <p:attrNameLst>
                                          <p:attrName>fillcolor</p:attrName>
                                        </p:attrNameLst>
                                      </p:cBhvr>
                                      <p:tavLst>
                                        <p:tav tm="0">
                                          <p:val>
                                            <p:clrVal>
                                              <a:schemeClr val="accent2"/>
                                            </p:clrVal>
                                          </p:val>
                                        </p:tav>
                                        <p:tav tm="50000">
                                          <p:val>
                                            <p:clrVal>
                                              <a:schemeClr val="hlink"/>
                                            </p:clrVal>
                                          </p:val>
                                        </p:tav>
                                      </p:tavLst>
                                    </p:anim>
                                    <p:set>
                                      <p:cBhvr>
                                        <p:cTn id="16" dur="80"/>
                                        <p:tgtEl>
                                          <p:spTgt spid="12"/>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3"/>
                                        </p:tgtEl>
                                        <p:attrNameLst>
                                          <p:attrName>style.visibility</p:attrName>
                                        </p:attrNameLst>
                                      </p:cBhvr>
                                      <p:to>
                                        <p:strVal val="visible"/>
                                      </p:to>
                                    </p:set>
                                    <p:anim calcmode="discrete" valueType="clr">
                                      <p:cBhvr override="childStyle">
                                        <p:cTn id="21"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3"/>
                                        </p:tgtEl>
                                        <p:attrNameLst>
                                          <p:attrName>fillcolor</p:attrName>
                                        </p:attrNameLst>
                                      </p:cBhvr>
                                      <p:tavLst>
                                        <p:tav tm="0">
                                          <p:val>
                                            <p:clrVal>
                                              <a:schemeClr val="accent2"/>
                                            </p:clrVal>
                                          </p:val>
                                        </p:tav>
                                        <p:tav tm="50000">
                                          <p:val>
                                            <p:clrVal>
                                              <a:schemeClr val="hlink"/>
                                            </p:clrVal>
                                          </p:val>
                                        </p:tav>
                                      </p:tavLst>
                                    </p:anim>
                                    <p:set>
                                      <p:cBhvr>
                                        <p:cTn id="23" dur="80"/>
                                        <p:tgtEl>
                                          <p:spTgt spid="13"/>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4"/>
                                        </p:tgtEl>
                                        <p:attrNameLst>
                                          <p:attrName>style.visibility</p:attrName>
                                        </p:attrNameLst>
                                      </p:cBhvr>
                                      <p:to>
                                        <p:strVal val="visible"/>
                                      </p:to>
                                    </p:set>
                                    <p:anim calcmode="discrete" valueType="clr">
                                      <p:cBhvr override="childStyle">
                                        <p:cTn id="28"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4"/>
                                        </p:tgtEl>
                                        <p:attrNameLst>
                                          <p:attrName>fillcolor</p:attrName>
                                        </p:attrNameLst>
                                      </p:cBhvr>
                                      <p:tavLst>
                                        <p:tav tm="0">
                                          <p:val>
                                            <p:clrVal>
                                              <a:schemeClr val="accent2"/>
                                            </p:clrVal>
                                          </p:val>
                                        </p:tav>
                                        <p:tav tm="50000">
                                          <p:val>
                                            <p:clrVal>
                                              <a:schemeClr val="hlink"/>
                                            </p:clrVal>
                                          </p:val>
                                        </p:tav>
                                      </p:tavLst>
                                    </p:anim>
                                    <p:set>
                                      <p:cBhvr>
                                        <p:cTn id="30" dur="80"/>
                                        <p:tgtEl>
                                          <p:spTgt spid="14"/>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15"/>
                                        </p:tgtEl>
                                        <p:attrNameLst>
                                          <p:attrName>style.visibility</p:attrName>
                                        </p:attrNameLst>
                                      </p:cBhvr>
                                      <p:to>
                                        <p:strVal val="visible"/>
                                      </p:to>
                                    </p:set>
                                    <p:anim calcmode="discrete" valueType="clr">
                                      <p:cBhvr override="childStyle">
                                        <p:cTn id="35"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5"/>
                                        </p:tgtEl>
                                        <p:attrNameLst>
                                          <p:attrName>fillcolor</p:attrName>
                                        </p:attrNameLst>
                                      </p:cBhvr>
                                      <p:tavLst>
                                        <p:tav tm="0">
                                          <p:val>
                                            <p:clrVal>
                                              <a:schemeClr val="accent2"/>
                                            </p:clrVal>
                                          </p:val>
                                        </p:tav>
                                        <p:tav tm="50000">
                                          <p:val>
                                            <p:clrVal>
                                              <a:schemeClr val="hlink"/>
                                            </p:clrVal>
                                          </p:val>
                                        </p:tav>
                                      </p:tavLst>
                                    </p:anim>
                                    <p:set>
                                      <p:cBhvr>
                                        <p:cTn id="37" dur="80"/>
                                        <p:tgtEl>
                                          <p:spTgt spid="15"/>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16"/>
                                        </p:tgtEl>
                                        <p:attrNameLst>
                                          <p:attrName>style.visibility</p:attrName>
                                        </p:attrNameLst>
                                      </p:cBhvr>
                                      <p:to>
                                        <p:strVal val="visible"/>
                                      </p:to>
                                    </p:set>
                                    <p:anim calcmode="discrete" valueType="clr">
                                      <p:cBhvr override="childStyle">
                                        <p:cTn id="42"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16"/>
                                        </p:tgtEl>
                                        <p:attrNameLst>
                                          <p:attrName>fillcolor</p:attrName>
                                        </p:attrNameLst>
                                      </p:cBhvr>
                                      <p:tavLst>
                                        <p:tav tm="0">
                                          <p:val>
                                            <p:clrVal>
                                              <a:schemeClr val="accent2"/>
                                            </p:clrVal>
                                          </p:val>
                                        </p:tav>
                                        <p:tav tm="50000">
                                          <p:val>
                                            <p:clrVal>
                                              <a:schemeClr val="hlink"/>
                                            </p:clrVal>
                                          </p:val>
                                        </p:tav>
                                      </p:tavLst>
                                    </p:anim>
                                    <p:set>
                                      <p:cBhvr>
                                        <p:cTn id="44" dur="80"/>
                                        <p:tgtEl>
                                          <p:spTgt spid="16"/>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27" presetClass="entr" presetSubtype="0" fill="hold" grpId="0" nodeType="clickEffect">
                                  <p:stCondLst>
                                    <p:cond delay="0"/>
                                  </p:stCondLst>
                                  <p:iterate type="lt">
                                    <p:tmPct val="50000"/>
                                  </p:iterate>
                                  <p:childTnLst>
                                    <p:set>
                                      <p:cBhvr>
                                        <p:cTn id="48" dur="1" fill="hold">
                                          <p:stCondLst>
                                            <p:cond delay="0"/>
                                          </p:stCondLst>
                                        </p:cTn>
                                        <p:tgtEl>
                                          <p:spTgt spid="17"/>
                                        </p:tgtEl>
                                        <p:attrNameLst>
                                          <p:attrName>style.visibility</p:attrName>
                                        </p:attrNameLst>
                                      </p:cBhvr>
                                      <p:to>
                                        <p:strVal val="visible"/>
                                      </p:to>
                                    </p:set>
                                    <p:anim calcmode="discrete" valueType="clr">
                                      <p:cBhvr override="childStyle">
                                        <p:cTn id="49"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17"/>
                                        </p:tgtEl>
                                        <p:attrNameLst>
                                          <p:attrName>fillcolor</p:attrName>
                                        </p:attrNameLst>
                                      </p:cBhvr>
                                      <p:tavLst>
                                        <p:tav tm="0">
                                          <p:val>
                                            <p:clrVal>
                                              <a:schemeClr val="accent2"/>
                                            </p:clrVal>
                                          </p:val>
                                        </p:tav>
                                        <p:tav tm="50000">
                                          <p:val>
                                            <p:clrVal>
                                              <a:schemeClr val="hlink"/>
                                            </p:clrVal>
                                          </p:val>
                                        </p:tav>
                                      </p:tavLst>
                                    </p:anim>
                                    <p:set>
                                      <p:cBhvr>
                                        <p:cTn id="51" dur="80"/>
                                        <p:tgtEl>
                                          <p:spTgt spid="1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p:bldP spid="14" grpId="0"/>
      <p:bldP spid="15" grpId="0"/>
      <p:bldP spid="16" grpId="0"/>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2.4.2.2</a:t>
            </a:r>
            <a:r>
              <a:rPr lang="zh-CN" altLang="en-US" sz="3000" b="1" dirty="0">
                <a:latin typeface="黑体" panose="02010609060101010101" pitchFamily="49" charset="-122"/>
                <a:ea typeface="黑体" panose="02010609060101010101" pitchFamily="49" charset="-122"/>
              </a:rPr>
              <a:t>、安全管理员</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323528" y="1501315"/>
            <a:ext cx="8477544" cy="805422"/>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◆特种设备安全管理员是指具体负责特种设备使用安全管理的人员。</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2" name="标题 1"/>
          <p:cNvSpPr txBox="1"/>
          <p:nvPr/>
        </p:nvSpPr>
        <p:spPr>
          <a:xfrm>
            <a:off x="342192" y="2060848"/>
            <a:ext cx="8477544" cy="805422"/>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◆安全管理员的主要职责如下：</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179512" y="2636912"/>
            <a:ext cx="8712968" cy="424442"/>
          </a:xfrm>
          <a:prstGeom prst="rect">
            <a:avLst/>
          </a:prstGeom>
        </p:spPr>
        <p:txBody>
          <a:bodyPr vert="horz" rtlCol="0" anchor="ctr">
            <a:noAutofit/>
          </a:bodyPr>
          <a:lstStyle/>
          <a:p>
            <a:pPr lvl="0">
              <a:spcBef>
                <a:spcPct val="0"/>
              </a:spcBef>
              <a:defRPr/>
            </a:pPr>
            <a:r>
              <a:rPr lang="en-US" altLang="zh-CN" sz="2000" b="1" dirty="0">
                <a:latin typeface="黑体" panose="02010609060101010101" pitchFamily="49" charset="-122"/>
                <a:ea typeface="黑体" panose="02010609060101010101" pitchFamily="49" charset="-122"/>
              </a:rPr>
              <a:t>(1)</a:t>
            </a:r>
            <a:r>
              <a:rPr lang="zh-CN" altLang="en-US" sz="2000" b="1" dirty="0">
                <a:latin typeface="黑体" panose="02010609060101010101" pitchFamily="49" charset="-122"/>
                <a:ea typeface="黑体" panose="02010609060101010101" pitchFamily="49" charset="-122"/>
              </a:rPr>
              <a:t>组织建立特种设备安全技术档案；</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4" name="标题 1"/>
          <p:cNvSpPr txBox="1"/>
          <p:nvPr/>
        </p:nvSpPr>
        <p:spPr>
          <a:xfrm>
            <a:off x="179512" y="3055626"/>
            <a:ext cx="8712968" cy="412485"/>
          </a:xfrm>
          <a:prstGeom prst="rect">
            <a:avLst/>
          </a:prstGeom>
        </p:spPr>
        <p:txBody>
          <a:bodyPr vert="horz" rtlCol="0" anchor="ctr">
            <a:noAutofit/>
          </a:bodyPr>
          <a:lstStyle>
            <a:defPPr>
              <a:defRPr lang="zh-CN"/>
            </a:defPPr>
            <a:lvl1pPr lvl="0">
              <a:spcBef>
                <a:spcPct val="0"/>
              </a:spcBef>
              <a:defRPr sz="2500" b="1">
                <a:latin typeface="黑体" panose="02010609060101010101" pitchFamily="49" charset="-122"/>
                <a:ea typeface="黑体" panose="02010609060101010101" pitchFamily="49" charset="-122"/>
              </a:defRPr>
            </a:lvl1pPr>
          </a:lstStyle>
          <a:p>
            <a:r>
              <a:rPr lang="en-US" altLang="zh-CN" sz="2000" dirty="0"/>
              <a:t>(2)</a:t>
            </a:r>
            <a:r>
              <a:rPr lang="zh-CN" altLang="zh-CN" sz="2000" dirty="0"/>
              <a:t>办理特种设备使用登记</a:t>
            </a:r>
            <a:r>
              <a:rPr lang="en-US" altLang="zh-CN" sz="2000" dirty="0"/>
              <a:t>;</a:t>
            </a:r>
            <a:endParaRPr lang="zh-CN" altLang="zh-CN" sz="2000" dirty="0"/>
          </a:p>
        </p:txBody>
      </p:sp>
      <p:sp>
        <p:nvSpPr>
          <p:cNvPr id="15" name="标题 1"/>
          <p:cNvSpPr txBox="1"/>
          <p:nvPr/>
        </p:nvSpPr>
        <p:spPr>
          <a:xfrm>
            <a:off x="189196" y="3478915"/>
            <a:ext cx="8712968" cy="382133"/>
          </a:xfrm>
          <a:prstGeom prst="rect">
            <a:avLst/>
          </a:prstGeom>
        </p:spPr>
        <p:txBody>
          <a:bodyPr vert="horz" rtlCol="0" anchor="ctr">
            <a:noAutofit/>
          </a:bodyPr>
          <a:lstStyle/>
          <a:p>
            <a:pPr lvl="0">
              <a:spcBef>
                <a:spcPct val="0"/>
              </a:spcBef>
              <a:defRPr/>
            </a:pPr>
            <a:r>
              <a:rPr lang="en-US" altLang="zh-CN" sz="2000" b="1" dirty="0">
                <a:latin typeface="黑体" panose="02010609060101010101" pitchFamily="49" charset="-122"/>
                <a:ea typeface="黑体" panose="02010609060101010101" pitchFamily="49" charset="-122"/>
              </a:rPr>
              <a:t>(3)</a:t>
            </a:r>
            <a:r>
              <a:rPr lang="zh-CN" altLang="en-US" sz="2000" b="1" dirty="0">
                <a:latin typeface="黑体" panose="02010609060101010101" pitchFamily="49" charset="-122"/>
                <a:ea typeface="黑体" panose="02010609060101010101" pitchFamily="49" charset="-122"/>
              </a:rPr>
              <a:t>组织制定特种设备操作规程；</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6" name="标题 1"/>
          <p:cNvSpPr txBox="1"/>
          <p:nvPr/>
        </p:nvSpPr>
        <p:spPr>
          <a:xfrm>
            <a:off x="179512" y="3861048"/>
            <a:ext cx="8712968" cy="415516"/>
          </a:xfrm>
          <a:prstGeom prst="rect">
            <a:avLst/>
          </a:prstGeom>
        </p:spPr>
        <p:txBody>
          <a:bodyPr vert="horz" rtlCol="0" anchor="ctr">
            <a:noAutofit/>
          </a:bodyPr>
          <a:lstStyle/>
          <a:p>
            <a:pPr lvl="0">
              <a:spcBef>
                <a:spcPct val="0"/>
              </a:spcBef>
              <a:defRPr/>
            </a:pPr>
            <a:r>
              <a:rPr lang="en-US" altLang="zh-CN" sz="2000" b="1" dirty="0">
                <a:latin typeface="黑体" panose="02010609060101010101" pitchFamily="49" charset="-122"/>
                <a:ea typeface="黑体" panose="02010609060101010101" pitchFamily="49" charset="-122"/>
              </a:rPr>
              <a:t>(4)</a:t>
            </a:r>
            <a:r>
              <a:rPr lang="zh-CN" altLang="en-US" sz="2000" b="1" dirty="0">
                <a:latin typeface="黑体" panose="02010609060101010101" pitchFamily="49" charset="-122"/>
                <a:ea typeface="黑体" panose="02010609060101010101" pitchFamily="49" charset="-122"/>
              </a:rPr>
              <a:t>组织开展特种设备安全教育和技能培训；</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169076" y="4224119"/>
            <a:ext cx="8712968" cy="501025"/>
          </a:xfrm>
          <a:prstGeom prst="rect">
            <a:avLst/>
          </a:prstGeom>
        </p:spPr>
        <p:txBody>
          <a:bodyPr vert="horz" rtlCol="0" anchor="ctr">
            <a:noAutofit/>
          </a:bodyPr>
          <a:lstStyle/>
          <a:p>
            <a:pPr lvl="0">
              <a:spcBef>
                <a:spcPct val="0"/>
              </a:spcBef>
              <a:defRPr/>
            </a:pPr>
            <a:r>
              <a:rPr lang="en-US" altLang="zh-CN" sz="2000" b="1" dirty="0">
                <a:latin typeface="黑体" panose="02010609060101010101" pitchFamily="49" charset="-122"/>
                <a:ea typeface="黑体" panose="02010609060101010101" pitchFamily="49" charset="-122"/>
              </a:rPr>
              <a:t>(5)</a:t>
            </a:r>
            <a:r>
              <a:rPr lang="zh-CN" altLang="en-US" sz="2000" b="1" dirty="0">
                <a:latin typeface="黑体" panose="02010609060101010101" pitchFamily="49" charset="-122"/>
                <a:ea typeface="黑体" panose="02010609060101010101" pitchFamily="49" charset="-122"/>
              </a:rPr>
              <a:t>组织开展特种设备定期自行检查；</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8" name="标题 1"/>
          <p:cNvSpPr txBox="1"/>
          <p:nvPr/>
        </p:nvSpPr>
        <p:spPr>
          <a:xfrm>
            <a:off x="189196" y="5000000"/>
            <a:ext cx="8712968" cy="805264"/>
          </a:xfrm>
          <a:prstGeom prst="rect">
            <a:avLst/>
          </a:prstGeom>
        </p:spPr>
        <p:txBody>
          <a:bodyPr vert="horz" rtlCol="0" anchor="ctr">
            <a:noAutofit/>
          </a:bodyPr>
          <a:lstStyle/>
          <a:p>
            <a:pPr lvl="0">
              <a:spcBef>
                <a:spcPct val="0"/>
              </a:spcBef>
              <a:defRPr/>
            </a:pPr>
            <a:r>
              <a:rPr lang="en-US" altLang="zh-CN" sz="2000" b="1" dirty="0">
                <a:latin typeface="黑体" panose="02010609060101010101" pitchFamily="49" charset="-122"/>
                <a:ea typeface="黑体" panose="02010609060101010101" pitchFamily="49" charset="-122"/>
              </a:rPr>
              <a:t>(7)</a:t>
            </a:r>
            <a:r>
              <a:rPr lang="zh-CN" altLang="en-US" sz="2000" b="1" dirty="0">
                <a:latin typeface="黑体" panose="02010609060101010101" pitchFamily="49" charset="-122"/>
                <a:ea typeface="黑体" panose="02010609060101010101" pitchFamily="49" charset="-122"/>
              </a:rPr>
              <a:t>按照规定报告特种设备事故，参加特种设备事故救援，协助进行事故调查和善后处理；</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9" name="标题 1"/>
          <p:cNvSpPr txBox="1"/>
          <p:nvPr/>
        </p:nvSpPr>
        <p:spPr>
          <a:xfrm>
            <a:off x="189196" y="5438777"/>
            <a:ext cx="8712968" cy="1158575"/>
          </a:xfrm>
          <a:prstGeom prst="rect">
            <a:avLst/>
          </a:prstGeom>
        </p:spPr>
        <p:txBody>
          <a:bodyPr vert="horz" rtlCol="0" anchor="ctr">
            <a:noAutofit/>
          </a:bodyPr>
          <a:lstStyle/>
          <a:p>
            <a:pPr lvl="0">
              <a:spcBef>
                <a:spcPct val="0"/>
              </a:spcBef>
              <a:defRPr/>
            </a:pPr>
            <a:r>
              <a:rPr lang="en-US" altLang="zh-CN" sz="2000" b="1" dirty="0">
                <a:latin typeface="黑体" panose="02010609060101010101" pitchFamily="49" charset="-122"/>
                <a:ea typeface="黑体" panose="02010609060101010101" pitchFamily="49" charset="-122"/>
              </a:rPr>
              <a:t>(8)</a:t>
            </a:r>
            <a:r>
              <a:rPr lang="zh-CN" altLang="en-US" sz="2000" b="1" dirty="0">
                <a:latin typeface="黑体" panose="02010609060101010101" pitchFamily="49" charset="-122"/>
                <a:ea typeface="黑体" panose="02010609060101010101" pitchFamily="49" charset="-122"/>
              </a:rPr>
              <a:t>发现特种设备事故隐患，立即进行处理，情况紧急时，可以决定停止使用特种设备，并且及时报告本单位安全管理负责人；</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0" name="标题 1"/>
          <p:cNvSpPr txBox="1"/>
          <p:nvPr/>
        </p:nvSpPr>
        <p:spPr>
          <a:xfrm>
            <a:off x="179512" y="4658942"/>
            <a:ext cx="8712968" cy="429273"/>
          </a:xfrm>
          <a:prstGeom prst="rect">
            <a:avLst/>
          </a:prstGeom>
        </p:spPr>
        <p:txBody>
          <a:bodyPr vert="horz" rtlCol="0" anchor="ctr">
            <a:noAutofit/>
          </a:bodyPr>
          <a:lstStyle/>
          <a:p>
            <a:pPr lvl="0">
              <a:spcBef>
                <a:spcPct val="0"/>
              </a:spcBef>
              <a:defRPr/>
            </a:pPr>
            <a:r>
              <a:rPr lang="en-US" altLang="zh-CN" sz="2000" b="1" dirty="0">
                <a:latin typeface="黑体" panose="02010609060101010101" pitchFamily="49" charset="-122"/>
                <a:ea typeface="黑体" panose="02010609060101010101" pitchFamily="49" charset="-122"/>
              </a:rPr>
              <a:t>(6)</a:t>
            </a:r>
            <a:r>
              <a:rPr lang="zh-CN" altLang="en-US" sz="2000" b="1" dirty="0">
                <a:latin typeface="黑体" panose="02010609060101010101" pitchFamily="49" charset="-122"/>
                <a:ea typeface="黑体" panose="02010609060101010101" pitchFamily="49" charset="-122"/>
              </a:rPr>
              <a:t>编制特种设备定期检验计划，督促落实定期检验和隐患治理工作；</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1" name="标题 1"/>
          <p:cNvSpPr txBox="1"/>
          <p:nvPr/>
        </p:nvSpPr>
        <p:spPr>
          <a:xfrm>
            <a:off x="169076" y="6312351"/>
            <a:ext cx="8712968" cy="501025"/>
          </a:xfrm>
          <a:prstGeom prst="rect">
            <a:avLst/>
          </a:prstGeom>
        </p:spPr>
        <p:txBody>
          <a:bodyPr vert="horz" rtlCol="0" anchor="ctr">
            <a:noAutofit/>
          </a:bodyPr>
          <a:lstStyle/>
          <a:p>
            <a:pPr lvl="0">
              <a:spcBef>
                <a:spcPct val="0"/>
              </a:spcBef>
              <a:defRPr/>
            </a:pPr>
            <a:r>
              <a:rPr lang="en-US" altLang="zh-CN" sz="2000" b="1" dirty="0">
                <a:latin typeface="黑体" panose="02010609060101010101" pitchFamily="49" charset="-122"/>
                <a:ea typeface="黑体" panose="02010609060101010101" pitchFamily="49" charset="-122"/>
              </a:rPr>
              <a:t>(9)</a:t>
            </a:r>
            <a:r>
              <a:rPr lang="zh-CN" altLang="en-US" sz="2000" b="1" dirty="0">
                <a:latin typeface="黑体" panose="02010609060101010101" pitchFamily="49" charset="-122"/>
                <a:ea typeface="黑体" panose="02010609060101010101" pitchFamily="49" charset="-122"/>
              </a:rPr>
              <a:t>纠正和制止特种设备作业人员的违章行为。</a:t>
            </a:r>
            <a:endParaRPr kumimoji="0" lang="zh-CN" altLang="en-US" sz="2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2" name="标题 1"/>
          <p:cNvSpPr txBox="1"/>
          <p:nvPr/>
        </p:nvSpPr>
        <p:spPr>
          <a:xfrm>
            <a:off x="4644008" y="2248536"/>
            <a:ext cx="4392488" cy="532392"/>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安全管理员主要是管理职责；</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23" name="标题 1"/>
          <p:cNvSpPr txBox="1"/>
          <p:nvPr/>
        </p:nvSpPr>
        <p:spPr>
          <a:xfrm>
            <a:off x="4644008" y="2636912"/>
            <a:ext cx="4536504" cy="1368152"/>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除组织相关工作人员开展工作外，还要深入特种设备使用现场发现问题、处理问题、解决问题。</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2"/>
                                        </p:tgtEl>
                                        <p:attrNameLst>
                                          <p:attrName>style.visibility</p:attrName>
                                        </p:attrNameLst>
                                      </p:cBhvr>
                                      <p:to>
                                        <p:strVal val="visible"/>
                                      </p:to>
                                    </p:set>
                                    <p:anim calcmode="discrete" valueType="clr">
                                      <p:cBhvr override="childStyle">
                                        <p:cTn id="14"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2"/>
                                        </p:tgtEl>
                                        <p:attrNameLst>
                                          <p:attrName>fillcolor</p:attrName>
                                        </p:attrNameLst>
                                      </p:cBhvr>
                                      <p:tavLst>
                                        <p:tav tm="0">
                                          <p:val>
                                            <p:clrVal>
                                              <a:schemeClr val="accent2"/>
                                            </p:clrVal>
                                          </p:val>
                                        </p:tav>
                                        <p:tav tm="50000">
                                          <p:val>
                                            <p:clrVal>
                                              <a:schemeClr val="hlink"/>
                                            </p:clrVal>
                                          </p:val>
                                        </p:tav>
                                      </p:tavLst>
                                    </p:anim>
                                    <p:set>
                                      <p:cBhvr>
                                        <p:cTn id="16" dur="80"/>
                                        <p:tgtEl>
                                          <p:spTgt spid="12"/>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12" presetClass="entr" presetSubtype="1"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slide(fromTop)">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1"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slide(fromTop)">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1"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slide(fromTop)">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1"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slide(fromTop)">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1"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slide(fromTop)">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1"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slide(fromTop)">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1"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slide(fromTop)">
                                      <p:cBhvr>
                                        <p:cTn id="51" dur="500"/>
                                        <p:tgtEl>
                                          <p:spTgt spid="18"/>
                                        </p:tgtEl>
                                      </p:cBhvr>
                                    </p:animEffect>
                                  </p:childTnLst>
                                </p:cTn>
                              </p:par>
                            </p:childTnLst>
                          </p:cTn>
                        </p:par>
                      </p:childTnLst>
                    </p:cTn>
                  </p:par>
                  <p:par>
                    <p:cTn id="52" fill="hold">
                      <p:stCondLst>
                        <p:cond delay="indefinite"/>
                      </p:stCondLst>
                      <p:childTnLst>
                        <p:par>
                          <p:cTn id="53" fill="hold">
                            <p:stCondLst>
                              <p:cond delay="0"/>
                            </p:stCondLst>
                            <p:childTnLst>
                              <p:par>
                                <p:cTn id="54" presetID="12" presetClass="entr" presetSubtype="1"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slide(fromTop)">
                                      <p:cBhvr>
                                        <p:cTn id="56" dur="500"/>
                                        <p:tgtEl>
                                          <p:spTgt spid="19"/>
                                        </p:tgtEl>
                                      </p:cBhvr>
                                    </p:animEffect>
                                  </p:childTnLst>
                                </p:cTn>
                              </p:par>
                            </p:childTnLst>
                          </p:cTn>
                        </p:par>
                      </p:childTnLst>
                    </p:cTn>
                  </p:par>
                  <p:par>
                    <p:cTn id="57" fill="hold">
                      <p:stCondLst>
                        <p:cond delay="indefinite"/>
                      </p:stCondLst>
                      <p:childTnLst>
                        <p:par>
                          <p:cTn id="58" fill="hold">
                            <p:stCondLst>
                              <p:cond delay="0"/>
                            </p:stCondLst>
                            <p:childTnLst>
                              <p:par>
                                <p:cTn id="59" presetID="12" presetClass="entr" presetSubtype="1" fill="hold" grpId="0" nodeType="click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slide(fromTop)">
                                      <p:cBhvr>
                                        <p:cTn id="61" dur="500"/>
                                        <p:tgtEl>
                                          <p:spTgt spid="21"/>
                                        </p:tgtEl>
                                      </p:cBhvr>
                                    </p:animEffect>
                                  </p:childTnLst>
                                </p:cTn>
                              </p:par>
                            </p:childTnLst>
                          </p:cTn>
                        </p:par>
                      </p:childTnLst>
                    </p:cTn>
                  </p:par>
                  <p:par>
                    <p:cTn id="62" fill="hold">
                      <p:stCondLst>
                        <p:cond delay="indefinite"/>
                      </p:stCondLst>
                      <p:childTnLst>
                        <p:par>
                          <p:cTn id="63" fill="hold">
                            <p:stCondLst>
                              <p:cond delay="0"/>
                            </p:stCondLst>
                            <p:childTnLst>
                              <p:par>
                                <p:cTn id="64" presetID="12" presetClass="entr" presetSubtype="8" fill="hold" grpId="0" nodeType="click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slide(fromLeft)">
                                      <p:cBhvr>
                                        <p:cTn id="66" dur="500"/>
                                        <p:tgtEl>
                                          <p:spTgt spid="22"/>
                                        </p:tgtEl>
                                      </p:cBhvr>
                                    </p:animEffect>
                                  </p:childTnLst>
                                </p:cTn>
                              </p:par>
                            </p:childTnLst>
                          </p:cTn>
                        </p:par>
                      </p:childTnLst>
                    </p:cTn>
                  </p:par>
                  <p:par>
                    <p:cTn id="67" fill="hold">
                      <p:stCondLst>
                        <p:cond delay="indefinite"/>
                      </p:stCondLst>
                      <p:childTnLst>
                        <p:par>
                          <p:cTn id="68" fill="hold">
                            <p:stCondLst>
                              <p:cond delay="0"/>
                            </p:stCondLst>
                            <p:childTnLst>
                              <p:par>
                                <p:cTn id="69" presetID="12" presetClass="entr" presetSubtype="8"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slide(fromLeft)">
                                      <p:cBhvr>
                                        <p:cTn id="7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2.4.2.2.2</a:t>
            </a:r>
            <a:r>
              <a:rPr lang="zh-CN" altLang="en-US" sz="3000" b="1" dirty="0">
                <a:latin typeface="黑体" panose="02010609060101010101" pitchFamily="49" charset="-122"/>
                <a:ea typeface="黑体" panose="02010609060101010101" pitchFamily="49" charset="-122"/>
              </a:rPr>
              <a:t>、安全管理员配备</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323528" y="1501314"/>
            <a:ext cx="8477544" cy="1930717"/>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特种设备使用单位应当根据本单位特种设备的数量、特性等配备适当数量的安全管理员。按照本规则要求设置安全管理机构的使用单位以及符合下列条件之一的特种设备使用单位，应当配备专职安全管理员，并且取得相应的特种设备安全管理人员资格证书：</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4" name="标题 1"/>
          <p:cNvSpPr txBox="1"/>
          <p:nvPr/>
        </p:nvSpPr>
        <p:spPr>
          <a:xfrm>
            <a:off x="179512" y="3742227"/>
            <a:ext cx="8964488" cy="550869"/>
          </a:xfrm>
          <a:prstGeom prst="rect">
            <a:avLst/>
          </a:prstGeom>
        </p:spPr>
        <p:txBody>
          <a:bodyPr vert="horz" rtlCol="0" anchor="ctr">
            <a:noAutofit/>
          </a:bodyPr>
          <a:lstStyle>
            <a:defPPr>
              <a:defRPr lang="zh-CN"/>
            </a:defPPr>
            <a:lvl1pPr lvl="0">
              <a:spcBef>
                <a:spcPct val="0"/>
              </a:spcBef>
              <a:defRPr sz="2500" b="1">
                <a:latin typeface="黑体" panose="02010609060101010101" pitchFamily="49" charset="-122"/>
                <a:ea typeface="黑体" panose="02010609060101010101" pitchFamily="49" charset="-122"/>
              </a:defRPr>
            </a:lvl1pPr>
          </a:lstStyle>
          <a:p>
            <a:r>
              <a:rPr lang="en-US" altLang="zh-CN" sz="2200" dirty="0"/>
              <a:t>(2)</a:t>
            </a:r>
            <a:r>
              <a:rPr lang="zh-CN" altLang="en-US" sz="2200" dirty="0"/>
              <a:t>使用</a:t>
            </a:r>
            <a:r>
              <a:rPr lang="en-US" altLang="zh-CN" sz="2200" dirty="0"/>
              <a:t>5</a:t>
            </a:r>
            <a:r>
              <a:rPr lang="zh-CN" altLang="en-US" sz="2200" dirty="0"/>
              <a:t>台以上（含</a:t>
            </a:r>
            <a:r>
              <a:rPr lang="en-US" altLang="zh-CN" sz="2200" dirty="0"/>
              <a:t>5</a:t>
            </a:r>
            <a:r>
              <a:rPr lang="zh-CN" altLang="en-US" sz="2200" dirty="0"/>
              <a:t>台）第</a:t>
            </a:r>
            <a:r>
              <a:rPr lang="en-US" altLang="zh-CN" sz="2200" dirty="0"/>
              <a:t>Ш</a:t>
            </a:r>
            <a:r>
              <a:rPr lang="zh-CN" altLang="en-US" sz="2200" dirty="0"/>
              <a:t>类固定式压力容器的</a:t>
            </a:r>
            <a:r>
              <a:rPr lang="en-US" altLang="zh-CN" sz="2200" dirty="0"/>
              <a:t>;</a:t>
            </a:r>
            <a:endParaRPr lang="zh-CN" altLang="zh-CN" sz="2200" dirty="0"/>
          </a:p>
        </p:txBody>
      </p:sp>
      <p:sp>
        <p:nvSpPr>
          <p:cNvPr id="15" name="标题 1"/>
          <p:cNvSpPr txBox="1"/>
          <p:nvPr/>
        </p:nvSpPr>
        <p:spPr>
          <a:xfrm>
            <a:off x="189196" y="4142802"/>
            <a:ext cx="8964488" cy="510334"/>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(3)</a:t>
            </a:r>
            <a:r>
              <a:rPr lang="zh-CN" altLang="en-US" sz="2200" b="1" dirty="0">
                <a:latin typeface="黑体" panose="02010609060101010101" pitchFamily="49" charset="-122"/>
                <a:ea typeface="黑体" panose="02010609060101010101" pitchFamily="49" charset="-122"/>
              </a:rPr>
              <a:t>从事移动式压力容器或者气瓶充装的；</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6" name="标题 1"/>
          <p:cNvSpPr txBox="1"/>
          <p:nvPr/>
        </p:nvSpPr>
        <p:spPr>
          <a:xfrm>
            <a:off x="179512" y="4437112"/>
            <a:ext cx="8964488" cy="554917"/>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(4)</a:t>
            </a:r>
            <a:r>
              <a:rPr lang="zh-CN" altLang="en-US" sz="2200" b="1" dirty="0">
                <a:latin typeface="黑体" panose="02010609060101010101" pitchFamily="49" charset="-122"/>
                <a:ea typeface="黑体" panose="02010609060101010101" pitchFamily="49" charset="-122"/>
              </a:rPr>
              <a:t>使用</a:t>
            </a:r>
            <a:r>
              <a:rPr lang="en-US" altLang="zh-CN" sz="2200" b="1" dirty="0">
                <a:latin typeface="黑体" panose="02010609060101010101" pitchFamily="49" charset="-122"/>
                <a:ea typeface="黑体" panose="02010609060101010101" pitchFamily="49" charset="-122"/>
              </a:rPr>
              <a:t>10</a:t>
            </a:r>
            <a:r>
              <a:rPr lang="zh-CN" altLang="en-US" sz="2200" b="1" dirty="0">
                <a:latin typeface="黑体" panose="02010609060101010101" pitchFamily="49" charset="-122"/>
                <a:ea typeface="黑体" panose="02010609060101010101" pitchFamily="49" charset="-122"/>
              </a:rPr>
              <a:t>公里以上（含</a:t>
            </a:r>
            <a:r>
              <a:rPr lang="en-US" altLang="zh-CN" sz="2200" b="1" dirty="0">
                <a:latin typeface="黑体" panose="02010609060101010101" pitchFamily="49" charset="-122"/>
                <a:ea typeface="黑体" panose="02010609060101010101" pitchFamily="49" charset="-122"/>
              </a:rPr>
              <a:t>10</a:t>
            </a:r>
            <a:r>
              <a:rPr lang="zh-CN" altLang="en-US" sz="2200" b="1" dirty="0">
                <a:latin typeface="黑体" panose="02010609060101010101" pitchFamily="49" charset="-122"/>
                <a:ea typeface="黑体" panose="02010609060101010101" pitchFamily="49" charset="-122"/>
              </a:rPr>
              <a:t>公里）工业管道的；</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179512" y="4725144"/>
            <a:ext cx="8964488" cy="669113"/>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(5)</a:t>
            </a:r>
            <a:r>
              <a:rPr lang="zh-CN" altLang="en-US" sz="2200" b="1" dirty="0">
                <a:latin typeface="黑体" panose="02010609060101010101" pitchFamily="49" charset="-122"/>
                <a:ea typeface="黑体" panose="02010609060101010101" pitchFamily="49" charset="-122"/>
              </a:rPr>
              <a:t>使用移动式压力容器，或者客运拖牵索道，或者大型游乐设施的；</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8" name="标题 1"/>
          <p:cNvSpPr txBox="1"/>
          <p:nvPr/>
        </p:nvSpPr>
        <p:spPr>
          <a:xfrm>
            <a:off x="189196" y="3284984"/>
            <a:ext cx="8964488" cy="655799"/>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(1)</a:t>
            </a:r>
            <a:r>
              <a:rPr lang="zh-CN" altLang="en-US" sz="2200" b="1" dirty="0">
                <a:latin typeface="黑体" panose="02010609060101010101" pitchFamily="49" charset="-122"/>
                <a:ea typeface="黑体" panose="02010609060101010101" pitchFamily="49" charset="-122"/>
              </a:rPr>
              <a:t>使用额定工作压力大于或者等于</a:t>
            </a:r>
            <a:r>
              <a:rPr lang="en-US" altLang="zh-CN" sz="2200" b="1" dirty="0">
                <a:latin typeface="黑体" panose="02010609060101010101" pitchFamily="49" charset="-122"/>
                <a:ea typeface="黑体" panose="02010609060101010101" pitchFamily="49" charset="-122"/>
              </a:rPr>
              <a:t>2.5MPa</a:t>
            </a:r>
            <a:r>
              <a:rPr lang="zh-CN" altLang="en-US" sz="2200" b="1" dirty="0">
                <a:latin typeface="黑体" panose="02010609060101010101" pitchFamily="49" charset="-122"/>
                <a:ea typeface="黑体" panose="02010609060101010101" pitchFamily="49" charset="-122"/>
              </a:rPr>
              <a:t>锅炉的；</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0" name="标题 1"/>
          <p:cNvSpPr txBox="1"/>
          <p:nvPr/>
        </p:nvSpPr>
        <p:spPr>
          <a:xfrm>
            <a:off x="179512" y="5085184"/>
            <a:ext cx="8964488" cy="573289"/>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(6)</a:t>
            </a:r>
            <a:r>
              <a:rPr lang="zh-CN" altLang="en-US" sz="2200" b="1" dirty="0">
                <a:latin typeface="黑体" panose="02010609060101010101" pitchFamily="49" charset="-122"/>
                <a:ea typeface="黑体" panose="02010609060101010101" pitchFamily="49" charset="-122"/>
              </a:rPr>
              <a:t>使用各类特种设备（不含气瓶</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总量</a:t>
            </a:r>
            <a:r>
              <a:rPr lang="en-US" altLang="zh-CN" sz="2200" b="1" dirty="0">
                <a:latin typeface="黑体" panose="02010609060101010101" pitchFamily="49" charset="-122"/>
                <a:ea typeface="黑体" panose="02010609060101010101" pitchFamily="49" charset="-122"/>
              </a:rPr>
              <a:t>20</a:t>
            </a:r>
            <a:r>
              <a:rPr lang="zh-CN" altLang="en-US" sz="2200" b="1" dirty="0">
                <a:latin typeface="黑体" panose="02010609060101010101" pitchFamily="49" charset="-122"/>
                <a:ea typeface="黑体" panose="02010609060101010101" pitchFamily="49" charset="-122"/>
              </a:rPr>
              <a:t>台以上（含</a:t>
            </a:r>
            <a:r>
              <a:rPr lang="en-US" altLang="zh-CN" sz="2200" b="1" dirty="0">
                <a:latin typeface="黑体" panose="02010609060101010101" pitchFamily="49" charset="-122"/>
                <a:ea typeface="黑体" panose="02010609060101010101" pitchFamily="49" charset="-122"/>
              </a:rPr>
              <a:t>20</a:t>
            </a:r>
            <a:r>
              <a:rPr lang="zh-CN" altLang="en-US" sz="2200" b="1" dirty="0">
                <a:latin typeface="黑体" panose="02010609060101010101" pitchFamily="49" charset="-122"/>
                <a:ea typeface="黑体" panose="02010609060101010101" pitchFamily="49" charset="-122"/>
              </a:rPr>
              <a:t>台</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的；</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4" name="标题 1"/>
          <p:cNvSpPr txBox="1"/>
          <p:nvPr/>
        </p:nvSpPr>
        <p:spPr>
          <a:xfrm>
            <a:off x="179512" y="5661248"/>
            <a:ext cx="8964488" cy="1106113"/>
          </a:xfrm>
          <a:prstGeom prst="rect">
            <a:avLst/>
          </a:prstGeom>
        </p:spPr>
        <p:txBody>
          <a:bodyPr vert="horz" rtlCol="0" anchor="ctr">
            <a:noAutofit/>
          </a:bodyPr>
          <a:lstStyle/>
          <a:p>
            <a:pPr lvl="0">
              <a:spcBef>
                <a:spcPct val="0"/>
              </a:spcBef>
              <a:defRPr/>
            </a:pPr>
            <a:r>
              <a:rPr lang="zh-CN" altLang="en-US" sz="2400" b="1" dirty="0">
                <a:latin typeface="黑体" panose="02010609060101010101" pitchFamily="49" charset="-122"/>
                <a:ea typeface="黑体" panose="02010609060101010101" pitchFamily="49" charset="-122"/>
              </a:rPr>
              <a:t>◆除前款规定以外的使用单位可以配备兼职安全管理员，也可以委托具有特种设备安全管理人员资格的人员负责使用管理，但是特种设备安全使用的责任主体仍然是使用单位。</a:t>
            </a:r>
            <a:endParaRPr kumimoji="0" lang="zh-CN" altLang="en-US" sz="24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1"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slide(fromTop)">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slide(fromTop)">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1"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slide(fromTop)">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1"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slide(fromTop)">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1"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slide(fromTop)">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1"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slide(fromTop)">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27" presetClass="entr" presetSubtype="0" fill="hold" grpId="0" nodeType="clickEffect">
                                  <p:stCondLst>
                                    <p:cond delay="0"/>
                                  </p:stCondLst>
                                  <p:iterate type="lt">
                                    <p:tmPct val="50000"/>
                                  </p:iterate>
                                  <p:childTnLst>
                                    <p:set>
                                      <p:cBhvr>
                                        <p:cTn id="43" dur="1" fill="hold">
                                          <p:stCondLst>
                                            <p:cond delay="0"/>
                                          </p:stCondLst>
                                        </p:cTn>
                                        <p:tgtEl>
                                          <p:spTgt spid="24"/>
                                        </p:tgtEl>
                                        <p:attrNameLst>
                                          <p:attrName>style.visibility</p:attrName>
                                        </p:attrNameLst>
                                      </p:cBhvr>
                                      <p:to>
                                        <p:strVal val="visible"/>
                                      </p:to>
                                    </p:set>
                                    <p:anim calcmode="discrete" valueType="clr">
                                      <p:cBhvr override="childStyle">
                                        <p:cTn id="44"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45" dur="80"/>
                                        <p:tgtEl>
                                          <p:spTgt spid="24"/>
                                        </p:tgtEl>
                                        <p:attrNameLst>
                                          <p:attrName>fillcolor</p:attrName>
                                        </p:attrNameLst>
                                      </p:cBhvr>
                                      <p:tavLst>
                                        <p:tav tm="0">
                                          <p:val>
                                            <p:clrVal>
                                              <a:schemeClr val="accent2"/>
                                            </p:clrVal>
                                          </p:val>
                                        </p:tav>
                                        <p:tav tm="50000">
                                          <p:val>
                                            <p:clrVal>
                                              <a:schemeClr val="hlink"/>
                                            </p:clrVal>
                                          </p:val>
                                        </p:tav>
                                      </p:tavLst>
                                    </p:anim>
                                    <p:set>
                                      <p:cBhvr>
                                        <p:cTn id="46" dur="80"/>
                                        <p:tgtEl>
                                          <p:spTgt spid="2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p:bldP spid="16" grpId="0"/>
      <p:bldP spid="17" grpId="0"/>
      <p:bldP spid="18" grpId="0"/>
      <p:bldP spid="20" grpId="0"/>
      <p:bldP spid="2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2.4.3</a:t>
            </a:r>
            <a:r>
              <a:rPr lang="zh-CN" altLang="en-US" sz="3000" b="1" dirty="0">
                <a:latin typeface="黑体" panose="02010609060101010101" pitchFamily="49" charset="-122"/>
                <a:ea typeface="黑体" panose="02010609060101010101" pitchFamily="49" charset="-122"/>
              </a:rPr>
              <a:t>、节能监管人员</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323528" y="1501315"/>
            <a:ext cx="8477544" cy="886289"/>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◆高耗能特种设备使用单位应当配备节能管理人员，负责宣传贯彻特种设备节能的法律法规。</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1" name="标题 1"/>
          <p:cNvSpPr txBox="1"/>
          <p:nvPr/>
        </p:nvSpPr>
        <p:spPr>
          <a:xfrm>
            <a:off x="467544" y="3573016"/>
            <a:ext cx="8352896" cy="859535"/>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依据总局第</a:t>
            </a:r>
            <a:r>
              <a:rPr lang="en-US" altLang="zh-CN" sz="2400" b="1" dirty="0">
                <a:solidFill>
                  <a:schemeClr val="bg2">
                    <a:lumMod val="10000"/>
                  </a:schemeClr>
                </a:solidFill>
                <a:latin typeface="楷体" panose="02010609060101010101" pitchFamily="49" charset="-122"/>
                <a:ea typeface="楷体" panose="02010609060101010101" pitchFamily="49" charset="-122"/>
              </a:rPr>
              <a:t>116</a:t>
            </a:r>
            <a:r>
              <a:rPr lang="zh-CN" altLang="en-US" sz="2400" b="1" dirty="0">
                <a:solidFill>
                  <a:schemeClr val="bg2">
                    <a:lumMod val="10000"/>
                  </a:schemeClr>
                </a:solidFill>
                <a:latin typeface="楷体" panose="02010609060101010101" pitchFamily="49" charset="-122"/>
                <a:ea typeface="楷体" panose="02010609060101010101" pitchFamily="49" charset="-122"/>
              </a:rPr>
              <a:t>号令</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高耗能特种设备节能监督管理办法</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8" name="标题 1"/>
          <p:cNvSpPr txBox="1"/>
          <p:nvPr/>
        </p:nvSpPr>
        <p:spPr>
          <a:xfrm>
            <a:off x="467544" y="4077073"/>
            <a:ext cx="7992888" cy="96938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锅炉、换热压力容器产品在试制时进行能效测试。电梯产品在安全性能型式试验时进行能效测试；</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2" name="标题 1"/>
          <p:cNvSpPr txBox="1"/>
          <p:nvPr/>
        </p:nvSpPr>
        <p:spPr>
          <a:xfrm>
            <a:off x="333212" y="2306737"/>
            <a:ext cx="8477544" cy="1554311"/>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锅炉使用单位的节能管理人员应当组织制定本单位锅炉节能制度，对锅炉节能管理工作实施情况进行检查；建立锅炉节能技术档案，组织开展锅炉节能教育培训；编制锅炉能效测试计划，督促落实锅炉定期能效测试工作。</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539144" y="4949128"/>
            <a:ext cx="8461980" cy="1908871"/>
          </a:xfrm>
          <a:prstGeom prst="rect">
            <a:avLst/>
          </a:prstGeom>
        </p:spPr>
        <p:txBody>
          <a:bodyPr vert="horz" rtlCol="0" anchor="ctr">
            <a:noAutofit/>
          </a:bodyPr>
          <a:lstStyle/>
          <a:p>
            <a:pPr lvl="0">
              <a:spcBef>
                <a:spcPct val="0"/>
              </a:spcBef>
              <a:defRPr/>
            </a:pPr>
            <a:r>
              <a:rPr lang="zh-CN" altLang="en-US" sz="2000" b="1" dirty="0">
                <a:solidFill>
                  <a:srgbClr val="FFFF00"/>
                </a:solidFill>
                <a:latin typeface="楷体" panose="02010609060101010101" pitchFamily="49" charset="-122"/>
                <a:ea typeface="楷体" panose="02010609060101010101" pitchFamily="49" charset="-122"/>
              </a:rPr>
              <a:t>★</a:t>
            </a:r>
            <a:r>
              <a:rPr lang="zh-CN" altLang="en-US" sz="2000" b="1" dirty="0">
                <a:solidFill>
                  <a:schemeClr val="bg2">
                    <a:lumMod val="10000"/>
                  </a:schemeClr>
                </a:solidFill>
                <a:latin typeface="楷体" panose="02010609060101010101" pitchFamily="49" charset="-122"/>
                <a:ea typeface="楷体" panose="02010609060101010101" pitchFamily="49" charset="-122"/>
              </a:rPr>
              <a:t>特种设备检验检测机构在特种设备定期检验时，应当按照特种设备安全技术规范和标准的要求对高耗能特种设备使用单位的节能管理和设备的能效状况进行检查。发现不符合特种设备安全技术规范和标准要求的，应当要求使用单位进行整改。当检查结果异常或者偏离原设计参数难以判断设备运行效率时，应当由从事高耗能特种设备能效测试的检验检测机构进行能效测试，以准确评价其能效状况。</a:t>
            </a:r>
            <a:endParaRPr lang="zh-CN" altLang="en-US" sz="2000" b="1" dirty="0">
              <a:solidFill>
                <a:schemeClr val="bg2">
                  <a:lumMod val="10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2"/>
                                        </p:tgtEl>
                                        <p:attrNameLst>
                                          <p:attrName>style.visibility</p:attrName>
                                        </p:attrNameLst>
                                      </p:cBhvr>
                                      <p:to>
                                        <p:strVal val="visible"/>
                                      </p:to>
                                    </p:set>
                                    <p:anim calcmode="discrete" valueType="clr">
                                      <p:cBhvr override="childStyle">
                                        <p:cTn id="14"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2"/>
                                        </p:tgtEl>
                                        <p:attrNameLst>
                                          <p:attrName>fillcolor</p:attrName>
                                        </p:attrNameLst>
                                      </p:cBhvr>
                                      <p:tavLst>
                                        <p:tav tm="0">
                                          <p:val>
                                            <p:clrVal>
                                              <a:schemeClr val="accent2"/>
                                            </p:clrVal>
                                          </p:val>
                                        </p:tav>
                                        <p:tav tm="50000">
                                          <p:val>
                                            <p:clrVal>
                                              <a:schemeClr val="hlink"/>
                                            </p:clrVal>
                                          </p:val>
                                        </p:tav>
                                      </p:tavLst>
                                    </p:anim>
                                    <p:set>
                                      <p:cBhvr>
                                        <p:cTn id="16" dur="80"/>
                                        <p:tgtEl>
                                          <p:spTgt spid="12"/>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slide(fromLeft)">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slide(from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slide(fromLeft)">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8" grpId="0"/>
      <p:bldP spid="12"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2.4.4.1</a:t>
            </a:r>
            <a:r>
              <a:rPr lang="zh-CN" altLang="en-US" sz="3000" b="1" dirty="0">
                <a:latin typeface="黑体" panose="02010609060101010101" pitchFamily="49" charset="-122"/>
                <a:ea typeface="黑体" panose="02010609060101010101" pitchFamily="49" charset="-122"/>
              </a:rPr>
              <a:t>、作业人员职责</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323528" y="1501315"/>
            <a:ext cx="8477544" cy="886289"/>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◆特种设备作业人员应当取得相应的特种设备作业人员资格证书，其主要职责如下：</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189196" y="2269145"/>
            <a:ext cx="8964488" cy="655799"/>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(1)</a:t>
            </a:r>
            <a:r>
              <a:rPr lang="zh-CN" altLang="en-US" sz="2200" b="1" dirty="0">
                <a:latin typeface="黑体" panose="02010609060101010101" pitchFamily="49" charset="-122"/>
                <a:ea typeface="黑体" panose="02010609060101010101" pitchFamily="49" charset="-122"/>
              </a:rPr>
              <a:t>严格执行特种设备有关安全管理制度，并且按照操作规程进行操作；</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4" name="标题 1"/>
          <p:cNvSpPr txBox="1"/>
          <p:nvPr/>
        </p:nvSpPr>
        <p:spPr>
          <a:xfrm>
            <a:off x="204028" y="2737386"/>
            <a:ext cx="8964488" cy="655799"/>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(2)</a:t>
            </a:r>
            <a:r>
              <a:rPr lang="zh-CN" altLang="en-US" sz="2200" b="1" dirty="0">
                <a:latin typeface="黑体" panose="02010609060101010101" pitchFamily="49" charset="-122"/>
                <a:ea typeface="黑体" panose="02010609060101010101" pitchFamily="49" charset="-122"/>
              </a:rPr>
              <a:t>按照规定填写作业、交接班等记录；</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5" name="标题 1"/>
          <p:cNvSpPr txBox="1"/>
          <p:nvPr/>
        </p:nvSpPr>
        <p:spPr>
          <a:xfrm>
            <a:off x="189196" y="3205249"/>
            <a:ext cx="8964488" cy="655799"/>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(3)</a:t>
            </a:r>
            <a:r>
              <a:rPr lang="zh-CN" altLang="en-US" sz="2200" b="1" dirty="0">
                <a:latin typeface="黑体" panose="02010609060101010101" pitchFamily="49" charset="-122"/>
                <a:ea typeface="黑体" panose="02010609060101010101" pitchFamily="49" charset="-122"/>
              </a:rPr>
              <a:t>参加安全教育和技能培训；</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6" name="标题 1"/>
          <p:cNvSpPr txBox="1"/>
          <p:nvPr/>
        </p:nvSpPr>
        <p:spPr>
          <a:xfrm>
            <a:off x="204028" y="3645024"/>
            <a:ext cx="8964488" cy="655799"/>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(4)</a:t>
            </a:r>
            <a:r>
              <a:rPr lang="zh-CN" altLang="en-US" sz="2200" b="1" dirty="0">
                <a:latin typeface="黑体" panose="02010609060101010101" pitchFamily="49" charset="-122"/>
                <a:ea typeface="黑体" panose="02010609060101010101" pitchFamily="49" charset="-122"/>
              </a:rPr>
              <a:t>进行经常性维护保养，对发现的异常情况及时处理，并且作出记录；</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204028" y="4235715"/>
            <a:ext cx="8964488" cy="1065493"/>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(5)</a:t>
            </a:r>
            <a:r>
              <a:rPr lang="zh-CN" altLang="en-US" sz="2200" b="1" dirty="0">
                <a:latin typeface="黑体" panose="02010609060101010101" pitchFamily="49" charset="-122"/>
                <a:ea typeface="黑体" panose="02010609060101010101" pitchFamily="49" charset="-122"/>
              </a:rPr>
              <a:t>作业过程中发现事故隐患或者其他不安全因素，应当立即采取紧急措施，并且按照规定的程序向特种设备安全管理人员和单位有关负责人报告；</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8" name="标题 1"/>
          <p:cNvSpPr txBox="1"/>
          <p:nvPr/>
        </p:nvSpPr>
        <p:spPr>
          <a:xfrm>
            <a:off x="204028" y="5221473"/>
            <a:ext cx="8964488" cy="655799"/>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(6)</a:t>
            </a:r>
            <a:r>
              <a:rPr lang="zh-CN" altLang="en-US" sz="2200" b="1" dirty="0">
                <a:latin typeface="黑体" panose="02010609060101010101" pitchFamily="49" charset="-122"/>
                <a:ea typeface="黑体" panose="02010609060101010101" pitchFamily="49" charset="-122"/>
              </a:rPr>
              <a:t>参加应急演练，掌握相应的应急处置技能。</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9" name="标题 1"/>
          <p:cNvSpPr txBox="1"/>
          <p:nvPr/>
        </p:nvSpPr>
        <p:spPr>
          <a:xfrm>
            <a:off x="204028" y="5825809"/>
            <a:ext cx="8939972" cy="627527"/>
          </a:xfrm>
          <a:prstGeom prst="rect">
            <a:avLst/>
          </a:prstGeom>
        </p:spPr>
        <p:txBody>
          <a:bodyPr vert="horz" rtlCol="0" anchor="ctr">
            <a:noAutofit/>
          </a:bodyPr>
          <a:lstStyle/>
          <a:p>
            <a:pPr lvl="0">
              <a:spcBef>
                <a:spcPct val="0"/>
              </a:spcBef>
              <a:defRPr/>
            </a:pPr>
            <a:r>
              <a:rPr lang="zh-CN" altLang="zh-CN" sz="2200" b="1" dirty="0">
                <a:latin typeface="黑体" panose="02010609060101010101" pitchFamily="49" charset="-122"/>
                <a:ea typeface="黑体" panose="02010609060101010101" pitchFamily="49" charset="-122"/>
              </a:rPr>
              <a:t>锅炉作业人员应当严格执行锅炉节能管理制度，参加锅炉节能教育和技术培训。</a:t>
            </a:r>
            <a:endParaRPr lang="zh-CN" altLang="en-US" sz="2200" b="1"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1"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slide(fromTop)">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slide(fromTop)">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1"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slide(fromTop)">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1"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slide(fromTop)">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1"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slide(fromTop)">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1"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slide(fromTop)">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1"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slide(fromTop)">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p:bldP spid="15" grpId="0"/>
      <p:bldP spid="16" grpId="0"/>
      <p:bldP spid="17" grpId="0"/>
      <p:bldP spid="18" grpId="0"/>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2.4.4.2</a:t>
            </a:r>
            <a:r>
              <a:rPr lang="zh-CN" altLang="en-US" sz="3000" b="1" dirty="0">
                <a:latin typeface="黑体" panose="02010609060101010101" pitchFamily="49" charset="-122"/>
                <a:ea typeface="黑体" panose="02010609060101010101" pitchFamily="49" charset="-122"/>
              </a:rPr>
              <a:t>、作业人员配备</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206316" y="1537449"/>
            <a:ext cx="8794808" cy="1534361"/>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◆特种设备使用单位应当根据本单位特种设备数量、特性等配备相应持证的特种设备作业人员，并且在使用特种设备时应当保证每班</a:t>
            </a:r>
            <a:r>
              <a:rPr lang="zh-CN" altLang="en-US" sz="2500" b="1" dirty="0">
                <a:solidFill>
                  <a:srgbClr val="FF0000"/>
                </a:solidFill>
                <a:latin typeface="黑体" panose="02010609060101010101" pitchFamily="49" charset="-122"/>
                <a:ea typeface="黑体" panose="02010609060101010101" pitchFamily="49" charset="-122"/>
              </a:rPr>
              <a:t>至少有一名</a:t>
            </a:r>
            <a:r>
              <a:rPr lang="zh-CN" altLang="en-US" sz="2500" b="1" dirty="0">
                <a:latin typeface="黑体" panose="02010609060101010101" pitchFamily="49" charset="-122"/>
                <a:ea typeface="黑体" panose="02010609060101010101" pitchFamily="49" charset="-122"/>
              </a:rPr>
              <a:t>持证的作业人员在岗。</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grpSp>
        <p:nvGrpSpPr>
          <p:cNvPr id="23" name="组合 22"/>
          <p:cNvGrpSpPr/>
          <p:nvPr/>
        </p:nvGrpSpPr>
        <p:grpSpPr>
          <a:xfrm>
            <a:off x="827584" y="3717511"/>
            <a:ext cx="3744416" cy="870555"/>
            <a:chOff x="1979712" y="1268760"/>
            <a:chExt cx="4536504" cy="870555"/>
          </a:xfrm>
        </p:grpSpPr>
        <p:sp>
          <p:nvSpPr>
            <p:cNvPr id="20" name="矩形: 圆角 19"/>
            <p:cNvSpPr/>
            <p:nvPr/>
          </p:nvSpPr>
          <p:spPr>
            <a:xfrm>
              <a:off x="1979712" y="1340768"/>
              <a:ext cx="4536504" cy="780879"/>
            </a:xfrm>
            <a:prstGeom prst="roundRect">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黑体" panose="02010609060101010101" pitchFamily="49" charset="-122"/>
                  <a:ea typeface="黑体" panose="02010609060101010101" pitchFamily="49" charset="-122"/>
                </a:rPr>
                <a:t>      医院病床电梯</a:t>
              </a:r>
              <a:endParaRPr lang="zh-CN" altLang="en-US" dirty="0">
                <a:latin typeface="黑体" panose="02010609060101010101" pitchFamily="49" charset="-122"/>
                <a:ea typeface="黑体" panose="02010609060101010101" pitchFamily="49" charset="-122"/>
              </a:endParaRPr>
            </a:p>
          </p:txBody>
        </p:sp>
        <p:pic>
          <p:nvPicPr>
            <p:cNvPr id="6" name="图形 5" descr="睡觉"/>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51720" y="1268760"/>
              <a:ext cx="870555" cy="870555"/>
            </a:xfrm>
            <a:prstGeom prst="rect">
              <a:avLst/>
            </a:prstGeom>
          </p:spPr>
        </p:pic>
      </p:grpSp>
      <p:grpSp>
        <p:nvGrpSpPr>
          <p:cNvPr id="24" name="组合 23"/>
          <p:cNvGrpSpPr/>
          <p:nvPr/>
        </p:nvGrpSpPr>
        <p:grpSpPr>
          <a:xfrm>
            <a:off x="1831152" y="4653615"/>
            <a:ext cx="3748960" cy="777313"/>
            <a:chOff x="1975168" y="2204864"/>
            <a:chExt cx="4541048" cy="777313"/>
          </a:xfrm>
        </p:grpSpPr>
        <p:sp>
          <p:nvSpPr>
            <p:cNvPr id="21" name="矩形: 圆角 20"/>
            <p:cNvSpPr/>
            <p:nvPr/>
          </p:nvSpPr>
          <p:spPr>
            <a:xfrm>
              <a:off x="1975168" y="2227763"/>
              <a:ext cx="4541048" cy="754414"/>
            </a:xfrm>
            <a:prstGeom prst="roundRect">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黑体" panose="02010609060101010101" pitchFamily="49" charset="-122"/>
                  <a:ea typeface="黑体" panose="02010609060101010101" pitchFamily="49" charset="-122"/>
                </a:rPr>
                <a:t>           旅游观光的额定速度</a:t>
              </a:r>
              <a:endParaRPr lang="en-US" altLang="zh-CN" dirty="0">
                <a:latin typeface="黑体" panose="02010609060101010101" pitchFamily="49" charset="-122"/>
                <a:ea typeface="黑体" panose="02010609060101010101" pitchFamily="49" charset="-122"/>
              </a:endParaRPr>
            </a:p>
            <a:p>
              <a:pPr algn="ctr"/>
              <a:r>
                <a:rPr lang="en-US" altLang="zh-CN" dirty="0">
                  <a:latin typeface="黑体" panose="02010609060101010101" pitchFamily="49" charset="-122"/>
                  <a:ea typeface="黑体" panose="02010609060101010101" pitchFamily="49" charset="-122"/>
                </a:rPr>
                <a:t>       </a:t>
              </a:r>
              <a:r>
                <a:rPr lang="zh-CN" altLang="en-US" dirty="0">
                  <a:latin typeface="黑体" panose="02010609060101010101" pitchFamily="49" charset="-122"/>
                  <a:ea typeface="黑体" panose="02010609060101010101" pitchFamily="49" charset="-122"/>
                </a:rPr>
                <a:t>≥</a:t>
              </a:r>
              <a:r>
                <a:rPr lang="en-US" altLang="zh-CN" dirty="0">
                  <a:latin typeface="黑体" panose="02010609060101010101" pitchFamily="49" charset="-122"/>
                  <a:ea typeface="黑体" panose="02010609060101010101" pitchFamily="49" charset="-122"/>
                </a:rPr>
                <a:t>2.5m/s</a:t>
              </a:r>
              <a:r>
                <a:rPr lang="zh-CN" altLang="en-US" dirty="0">
                  <a:latin typeface="黑体" panose="02010609060101010101" pitchFamily="49" charset="-122"/>
                  <a:ea typeface="黑体" panose="02010609060101010101" pitchFamily="49" charset="-122"/>
                </a:rPr>
                <a:t>的电梯</a:t>
              </a:r>
              <a:endParaRPr lang="zh-CN" altLang="en-US" dirty="0">
                <a:latin typeface="黑体" panose="02010609060101010101" pitchFamily="49" charset="-122"/>
                <a:ea typeface="黑体" panose="02010609060101010101" pitchFamily="49" charset="-122"/>
              </a:endParaRPr>
            </a:p>
          </p:txBody>
        </p:sp>
        <p:pic>
          <p:nvPicPr>
            <p:cNvPr id="11" name="图形 10" descr="筒仓"/>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7176" y="2204864"/>
              <a:ext cx="724624" cy="724624"/>
            </a:xfrm>
            <a:prstGeom prst="rect">
              <a:avLst/>
            </a:prstGeom>
          </p:spPr>
        </p:pic>
      </p:grpSp>
      <p:grpSp>
        <p:nvGrpSpPr>
          <p:cNvPr id="26" name="组合 25"/>
          <p:cNvGrpSpPr/>
          <p:nvPr/>
        </p:nvGrpSpPr>
        <p:grpSpPr>
          <a:xfrm>
            <a:off x="2483768" y="5530396"/>
            <a:ext cx="3768376" cy="754414"/>
            <a:chOff x="1547664" y="3106634"/>
            <a:chExt cx="3768376" cy="754414"/>
          </a:xfrm>
        </p:grpSpPr>
        <p:sp>
          <p:nvSpPr>
            <p:cNvPr id="22" name="矩形: 圆角 21"/>
            <p:cNvSpPr/>
            <p:nvPr/>
          </p:nvSpPr>
          <p:spPr>
            <a:xfrm>
              <a:off x="1547664" y="3106634"/>
              <a:ext cx="3768376" cy="754414"/>
            </a:xfrm>
            <a:prstGeom prst="roundRect">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黑体" panose="02010609060101010101" pitchFamily="49" charset="-122"/>
                  <a:ea typeface="黑体" panose="02010609060101010101" pitchFamily="49" charset="-122"/>
                </a:rPr>
                <a:t>           需要司机操作的电梯</a:t>
              </a:r>
              <a:endParaRPr lang="zh-CN" altLang="en-US" dirty="0">
                <a:latin typeface="黑体" panose="02010609060101010101" pitchFamily="49" charset="-122"/>
                <a:ea typeface="黑体" panose="02010609060101010101" pitchFamily="49" charset="-122"/>
              </a:endParaRPr>
            </a:p>
          </p:txBody>
        </p:sp>
        <p:pic>
          <p:nvPicPr>
            <p:cNvPr id="13" name="图形 12" descr="用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7303" y="3181998"/>
              <a:ext cx="548294" cy="660717"/>
            </a:xfrm>
            <a:prstGeom prst="rect">
              <a:avLst/>
            </a:prstGeom>
          </p:spPr>
        </p:pic>
      </p:grpSp>
      <p:pic>
        <p:nvPicPr>
          <p:cNvPr id="28" name="图片 27"/>
          <p:cNvPicPr>
            <a:picLocks noChangeAspect="1"/>
          </p:cNvPicPr>
          <p:nvPr/>
        </p:nvPicPr>
        <p:blipFill rotWithShape="1">
          <a:blip r:embed="rId4">
            <a:extLst>
              <a:ext uri="{28A0092B-C50C-407E-A947-70E740481C1C}">
                <a14:useLocalDpi xmlns:a14="http://schemas.microsoft.com/office/drawing/2010/main" val="0"/>
              </a:ext>
            </a:extLst>
          </a:blip>
          <a:srcRect l="2980" t="9873" b="10393"/>
          <a:stretch>
            <a:fillRect/>
          </a:stretch>
        </p:blipFill>
        <p:spPr>
          <a:xfrm>
            <a:off x="6372200" y="3282862"/>
            <a:ext cx="2724639" cy="3217972"/>
          </a:xfrm>
          <a:prstGeom prst="rect">
            <a:avLst/>
          </a:prstGeom>
        </p:spPr>
      </p:pic>
      <p:sp>
        <p:nvSpPr>
          <p:cNvPr id="29" name="矩形: 圆角 28"/>
          <p:cNvSpPr/>
          <p:nvPr/>
        </p:nvSpPr>
        <p:spPr>
          <a:xfrm>
            <a:off x="107504" y="3789519"/>
            <a:ext cx="658621" cy="24952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黑体" panose="02010609060101010101" pitchFamily="49" charset="-122"/>
                <a:ea typeface="黑体" panose="02010609060101010101" pitchFamily="49" charset="-122"/>
              </a:rPr>
              <a:t>电梯司机</a:t>
            </a:r>
            <a:r>
              <a:rPr lang="en-US" altLang="zh-CN" sz="2400" dirty="0">
                <a:latin typeface="黑体" panose="02010609060101010101" pitchFamily="49" charset="-122"/>
                <a:ea typeface="黑体" panose="02010609060101010101" pitchFamily="49" charset="-122"/>
              </a:rPr>
              <a:t>T3</a:t>
            </a:r>
            <a:endParaRPr lang="zh-CN" altLang="en-US" sz="2400"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3" presetClass="entr" presetSubtype="16" fill="hold" grpId="0" nodeType="click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plus(in)">
                                      <p:cBhvr>
                                        <p:cTn id="14" dur="1000"/>
                                        <p:tgtEl>
                                          <p:spTgt spid="29"/>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slide(fromLeft)">
                                      <p:cBhvr>
                                        <p:cTn id="18" dur="500"/>
                                        <p:tgtEl>
                                          <p:spTgt spid="23"/>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slide(fromLeft)">
                                      <p:cBhvr>
                                        <p:cTn id="22" dur="500"/>
                                        <p:tgtEl>
                                          <p:spTgt spid="24"/>
                                        </p:tgtEl>
                                      </p:cBhvr>
                                    </p:animEffect>
                                  </p:childTnLst>
                                </p:cTn>
                              </p:par>
                            </p:childTnLst>
                          </p:cTn>
                        </p:par>
                        <p:par>
                          <p:cTn id="23" fill="hold">
                            <p:stCondLst>
                              <p:cond delay="2000"/>
                            </p:stCondLst>
                            <p:childTnLst>
                              <p:par>
                                <p:cTn id="24" presetID="12" presetClass="entr" presetSubtype="8"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slide(fromLeft)">
                                      <p:cBhvr>
                                        <p:cTn id="2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2.5</a:t>
            </a:r>
            <a:r>
              <a:rPr lang="zh-CN" altLang="en-US" sz="3000" b="1" dirty="0">
                <a:latin typeface="黑体" panose="02010609060101010101" pitchFamily="49" charset="-122"/>
                <a:ea typeface="黑体" panose="02010609060101010101" pitchFamily="49" charset="-122"/>
              </a:rPr>
              <a:t>、特种设备安全与节能技术档案</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323528" y="1268760"/>
            <a:ext cx="8477544" cy="886289"/>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◆使用单位应当逐台建立特种设备安全与节能技术档案。</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189196" y="2079367"/>
            <a:ext cx="8964488" cy="485537"/>
          </a:xfrm>
          <a:prstGeom prst="rect">
            <a:avLst/>
          </a:prstGeom>
        </p:spPr>
        <p:txBody>
          <a:bodyPr vert="horz" rtlCol="0" anchor="ctr">
            <a:noAutofit/>
          </a:bodyPr>
          <a:lstStyle/>
          <a:p>
            <a:pPr lvl="0">
              <a:spcBef>
                <a:spcPct val="0"/>
              </a:spcBef>
              <a:defRPr/>
            </a:pPr>
            <a:r>
              <a:rPr lang="en-US" altLang="zh-CN" sz="2200" b="1" dirty="0">
                <a:solidFill>
                  <a:srgbClr val="0070C0"/>
                </a:solidFill>
                <a:latin typeface="黑体" panose="02010609060101010101" pitchFamily="49" charset="-122"/>
                <a:ea typeface="黑体" panose="02010609060101010101" pitchFamily="49" charset="-122"/>
              </a:rPr>
              <a:t>(1)</a:t>
            </a:r>
            <a:r>
              <a:rPr lang="zh-CN" altLang="en-US" sz="2200" b="1" dirty="0">
                <a:latin typeface="黑体" panose="02010609060101010101" pitchFamily="49" charset="-122"/>
                <a:ea typeface="黑体" panose="02010609060101010101" pitchFamily="49" charset="-122"/>
              </a:rPr>
              <a:t>使用登记证；</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4" name="标题 1"/>
          <p:cNvSpPr txBox="1"/>
          <p:nvPr/>
        </p:nvSpPr>
        <p:spPr>
          <a:xfrm>
            <a:off x="179512" y="2557177"/>
            <a:ext cx="8964488" cy="655799"/>
          </a:xfrm>
          <a:prstGeom prst="rect">
            <a:avLst/>
          </a:prstGeom>
        </p:spPr>
        <p:txBody>
          <a:bodyPr vert="horz" rtlCol="0" anchor="ctr">
            <a:noAutofit/>
          </a:bodyPr>
          <a:lstStyle/>
          <a:p>
            <a:pPr lvl="0">
              <a:spcBef>
                <a:spcPct val="0"/>
              </a:spcBef>
              <a:defRPr/>
            </a:pPr>
            <a:r>
              <a:rPr lang="en-US" altLang="zh-CN" sz="2200" b="1" dirty="0">
                <a:solidFill>
                  <a:srgbClr val="0070C0"/>
                </a:solidFill>
                <a:latin typeface="黑体" panose="02010609060101010101" pitchFamily="49" charset="-122"/>
                <a:ea typeface="黑体" panose="02010609060101010101" pitchFamily="49" charset="-122"/>
              </a:rPr>
              <a:t>(2)</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特种设备使用登记表</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5" name="标题 1"/>
          <p:cNvSpPr txBox="1"/>
          <p:nvPr/>
        </p:nvSpPr>
        <p:spPr>
          <a:xfrm>
            <a:off x="189196" y="3148695"/>
            <a:ext cx="8964488" cy="1144401"/>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(3)</a:t>
            </a:r>
            <a:r>
              <a:rPr lang="zh-CN" altLang="en-US" sz="2200" b="1" dirty="0">
                <a:latin typeface="黑体" panose="02010609060101010101" pitchFamily="49" charset="-122"/>
                <a:ea typeface="黑体" panose="02010609060101010101" pitchFamily="49" charset="-122"/>
              </a:rPr>
              <a:t>特种设备设计、制造技术资料和文件，包括设计文件、产品质量合格证明（含合格证及其数据表、质量证明书）、安装及使用维护保养说明、监督检验证书、型式试验证书等；</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6" name="标题 1"/>
          <p:cNvSpPr txBox="1"/>
          <p:nvPr/>
        </p:nvSpPr>
        <p:spPr>
          <a:xfrm>
            <a:off x="204028" y="4315450"/>
            <a:ext cx="8964488" cy="1201782"/>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(4)</a:t>
            </a:r>
            <a:r>
              <a:rPr lang="zh-CN" altLang="en-US" sz="2200" b="1" dirty="0">
                <a:latin typeface="黑体" panose="02010609060101010101" pitchFamily="49" charset="-122"/>
                <a:ea typeface="黑体" panose="02010609060101010101" pitchFamily="49" charset="-122"/>
              </a:rPr>
              <a:t>特种设备安装、改造和修理的方案、图样、材料质量证明书和施工质量证明文件、安装改造修理监督检验报告、验收报告等技术资料；</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204028" y="5373216"/>
            <a:ext cx="8964488" cy="648072"/>
          </a:xfrm>
          <a:prstGeom prst="rect">
            <a:avLst/>
          </a:prstGeom>
        </p:spPr>
        <p:txBody>
          <a:bodyPr vert="horz" rtlCol="0" anchor="ctr">
            <a:noAutofit/>
          </a:bodyPr>
          <a:lstStyle/>
          <a:p>
            <a:pPr lvl="0">
              <a:spcBef>
                <a:spcPct val="0"/>
              </a:spcBef>
              <a:defRPr/>
            </a:pPr>
            <a:r>
              <a:rPr lang="en-US" altLang="zh-CN" sz="2200" b="1" dirty="0">
                <a:solidFill>
                  <a:srgbClr val="0070C0"/>
                </a:solidFill>
                <a:latin typeface="黑体" panose="02010609060101010101" pitchFamily="49" charset="-122"/>
                <a:ea typeface="黑体" panose="02010609060101010101" pitchFamily="49" charset="-122"/>
              </a:rPr>
              <a:t>(5)</a:t>
            </a:r>
            <a:r>
              <a:rPr lang="zh-CN" altLang="en-US" sz="2200" b="1" dirty="0">
                <a:latin typeface="黑体" panose="02010609060101010101" pitchFamily="49" charset="-122"/>
                <a:ea typeface="黑体" panose="02010609060101010101" pitchFamily="49" charset="-122"/>
              </a:rPr>
              <a:t>特种设备定期自行检查记录和定期检验报告；</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8" name="标题 1"/>
          <p:cNvSpPr txBox="1"/>
          <p:nvPr/>
        </p:nvSpPr>
        <p:spPr>
          <a:xfrm>
            <a:off x="204028" y="5869545"/>
            <a:ext cx="8964488" cy="655799"/>
          </a:xfrm>
          <a:prstGeom prst="rect">
            <a:avLst/>
          </a:prstGeom>
        </p:spPr>
        <p:txBody>
          <a:bodyPr vert="horz" rtlCol="0" anchor="ctr">
            <a:noAutofit/>
          </a:bodyPr>
          <a:lstStyle/>
          <a:p>
            <a:pPr lvl="0">
              <a:spcBef>
                <a:spcPct val="0"/>
              </a:spcBef>
              <a:defRPr/>
            </a:pPr>
            <a:r>
              <a:rPr lang="en-US" altLang="zh-CN" sz="2200" b="1" dirty="0">
                <a:solidFill>
                  <a:srgbClr val="0070C0"/>
                </a:solidFill>
                <a:latin typeface="黑体" panose="02010609060101010101" pitchFamily="49" charset="-122"/>
                <a:ea typeface="黑体" panose="02010609060101010101" pitchFamily="49" charset="-122"/>
              </a:rPr>
              <a:t>(6)</a:t>
            </a:r>
            <a:r>
              <a:rPr lang="zh-CN" altLang="en-US" sz="2200" b="1" dirty="0">
                <a:latin typeface="黑体" panose="02010609060101010101" pitchFamily="49" charset="-122"/>
                <a:ea typeface="黑体" panose="02010609060101010101" pitchFamily="49" charset="-122"/>
              </a:rPr>
              <a:t>特种设备日常使用状况记录；</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3203848" y="5176849"/>
            <a:ext cx="6264696" cy="484399"/>
          </a:xfrm>
          <a:prstGeom prst="rect">
            <a:avLst/>
          </a:prstGeom>
        </p:spPr>
        <p:txBody>
          <a:bodyPr vert="horz" rtlCol="0" anchor="ctr">
            <a:noAutofit/>
          </a:bodyPr>
          <a:lstStyle/>
          <a:p>
            <a:pPr lvl="0">
              <a:spcBef>
                <a:spcPct val="0"/>
              </a:spcBef>
              <a:defRPr/>
            </a:pPr>
            <a:r>
              <a:rPr lang="zh-CN" altLang="en-US" sz="2000" b="1" dirty="0">
                <a:solidFill>
                  <a:srgbClr val="CC0099"/>
                </a:solidFill>
                <a:latin typeface="楷体" panose="02010609060101010101" pitchFamily="49" charset="-122"/>
                <a:ea typeface="楷体" panose="02010609060101010101" pitchFamily="49" charset="-122"/>
              </a:rPr>
              <a:t>△压力管道图样是指管道单线图（轴测图）</a:t>
            </a:r>
            <a:endParaRPr kumimoji="0" lang="zh-CN" altLang="en-US" sz="2000" b="1" u="none" strike="noStrike" kern="1200" cap="none" spc="0" normalizeH="0" baseline="0" noProof="0" dirty="0">
              <a:ln>
                <a:noFill/>
              </a:ln>
              <a:solidFill>
                <a:srgbClr val="CC0099"/>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slide(fromLeft)">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slide(fromLeft)">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slide(from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slide(fromLeft)">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blinds(horizontal)">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8"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slide(fromLeft)">
                                      <p:cBhvr>
                                        <p:cTn id="39" dur="5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8"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slide(fromLeft)">
                                      <p:cBhvr>
                                        <p:cTn id="4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p:bldP spid="15" grpId="0"/>
      <p:bldP spid="16" grpId="0"/>
      <p:bldP spid="17" grpId="0"/>
      <p:bldP spid="18" grpId="0"/>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2.5</a:t>
            </a:r>
            <a:r>
              <a:rPr lang="zh-CN" altLang="en-US" sz="3000" b="1" dirty="0">
                <a:latin typeface="黑体" panose="02010609060101010101" pitchFamily="49" charset="-122"/>
                <a:ea typeface="黑体" panose="02010609060101010101" pitchFamily="49" charset="-122"/>
              </a:rPr>
              <a:t>、特种设备安全与节能技术档案</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189196" y="1287279"/>
            <a:ext cx="8964488" cy="485537"/>
          </a:xfrm>
          <a:prstGeom prst="rect">
            <a:avLst/>
          </a:prstGeom>
        </p:spPr>
        <p:txBody>
          <a:bodyPr vert="horz" rtlCol="0" anchor="ctr">
            <a:noAutofit/>
          </a:bodyPr>
          <a:lstStyle/>
          <a:p>
            <a:pPr lvl="0">
              <a:spcBef>
                <a:spcPct val="0"/>
              </a:spcBef>
              <a:defRPr/>
            </a:pPr>
            <a:r>
              <a:rPr lang="en-US" altLang="zh-CN" sz="2200" b="1" dirty="0">
                <a:solidFill>
                  <a:srgbClr val="0070C0"/>
                </a:solidFill>
                <a:latin typeface="黑体" panose="02010609060101010101" pitchFamily="49" charset="-122"/>
                <a:ea typeface="黑体" panose="02010609060101010101" pitchFamily="49" charset="-122"/>
              </a:rPr>
              <a:t>(7)</a:t>
            </a:r>
            <a:r>
              <a:rPr lang="zh-CN" altLang="en-US" sz="2200" b="1" dirty="0">
                <a:latin typeface="黑体" panose="02010609060101010101" pitchFamily="49" charset="-122"/>
                <a:ea typeface="黑体" panose="02010609060101010101" pitchFamily="49" charset="-122"/>
              </a:rPr>
              <a:t>特种设备及其附属仪器仪表维护保养记录；</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5" name="标题 1"/>
          <p:cNvSpPr txBox="1"/>
          <p:nvPr/>
        </p:nvSpPr>
        <p:spPr>
          <a:xfrm>
            <a:off x="189196" y="1761415"/>
            <a:ext cx="8964488" cy="803489"/>
          </a:xfrm>
          <a:prstGeom prst="rect">
            <a:avLst/>
          </a:prstGeom>
        </p:spPr>
        <p:txBody>
          <a:bodyPr vert="horz" rtlCol="0" anchor="ctr">
            <a:noAutofit/>
          </a:bodyPr>
          <a:lstStyle/>
          <a:p>
            <a:pPr lvl="0">
              <a:spcBef>
                <a:spcPct val="0"/>
              </a:spcBef>
              <a:defRPr/>
            </a:pPr>
            <a:r>
              <a:rPr lang="en-US" altLang="zh-CN" sz="2200" b="1" dirty="0">
                <a:solidFill>
                  <a:srgbClr val="0070C0"/>
                </a:solidFill>
                <a:latin typeface="黑体" panose="02010609060101010101" pitchFamily="49" charset="-122"/>
                <a:ea typeface="黑体" panose="02010609060101010101" pitchFamily="49" charset="-122"/>
              </a:rPr>
              <a:t>(8)</a:t>
            </a:r>
            <a:r>
              <a:rPr lang="zh-CN" altLang="en-US" sz="2200" b="1" dirty="0">
                <a:latin typeface="黑体" panose="02010609060101010101" pitchFamily="49" charset="-122"/>
                <a:ea typeface="黑体" panose="02010609060101010101" pitchFamily="49" charset="-122"/>
              </a:rPr>
              <a:t>特种设备安全附件和安全保护装置校验、检修、更换记录和有关报告；</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6" name="标题 1"/>
          <p:cNvSpPr txBox="1"/>
          <p:nvPr/>
        </p:nvSpPr>
        <p:spPr>
          <a:xfrm>
            <a:off x="204028" y="2427160"/>
            <a:ext cx="8964488" cy="569792"/>
          </a:xfrm>
          <a:prstGeom prst="rect">
            <a:avLst/>
          </a:prstGeom>
        </p:spPr>
        <p:txBody>
          <a:bodyPr vert="horz" rtlCol="0" anchor="ctr">
            <a:noAutofit/>
          </a:bodyPr>
          <a:lstStyle/>
          <a:p>
            <a:pPr lvl="0">
              <a:spcBef>
                <a:spcPct val="0"/>
              </a:spcBef>
              <a:defRPr/>
            </a:pPr>
            <a:r>
              <a:rPr lang="en-US" altLang="zh-CN" sz="2200" b="1" dirty="0">
                <a:solidFill>
                  <a:srgbClr val="0070C0"/>
                </a:solidFill>
                <a:latin typeface="黑体" panose="02010609060101010101" pitchFamily="49" charset="-122"/>
                <a:ea typeface="黑体" panose="02010609060101010101" pitchFamily="49" charset="-122"/>
              </a:rPr>
              <a:t>(9)</a:t>
            </a:r>
            <a:r>
              <a:rPr lang="zh-CN" altLang="en-US" sz="2200" b="1" dirty="0">
                <a:latin typeface="黑体" panose="02010609060101010101" pitchFamily="49" charset="-122"/>
                <a:ea typeface="黑体" panose="02010609060101010101" pitchFamily="49" charset="-122"/>
              </a:rPr>
              <a:t>特种设备运行故障和事故记录及事故处理报告。</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204028" y="2929336"/>
            <a:ext cx="8964488" cy="859704"/>
          </a:xfrm>
          <a:prstGeom prst="rect">
            <a:avLst/>
          </a:prstGeom>
        </p:spPr>
        <p:txBody>
          <a:bodyPr vert="horz" rtlCol="0" anchor="ctr">
            <a:noAutofit/>
          </a:bodyPr>
          <a:lstStyle/>
          <a:p>
            <a:pPr lvl="0">
              <a:spcBef>
                <a:spcPct val="0"/>
              </a:spcBef>
              <a:defRPr/>
            </a:pPr>
            <a:r>
              <a:rPr lang="zh-CN" altLang="en-US" sz="2200" b="1" dirty="0">
                <a:latin typeface="黑体" panose="02010609060101010101" pitchFamily="49" charset="-122"/>
                <a:ea typeface="黑体" panose="02010609060101010101" pitchFamily="49" charset="-122"/>
              </a:rPr>
              <a:t>特种设备节能技术档案包括</a:t>
            </a:r>
            <a:r>
              <a:rPr lang="zh-CN" altLang="en-US" sz="2200" b="1" dirty="0">
                <a:solidFill>
                  <a:srgbClr val="FF00FF"/>
                </a:solidFill>
                <a:latin typeface="黑体" panose="02010609060101010101" pitchFamily="49" charset="-122"/>
                <a:ea typeface="黑体" panose="02010609060101010101" pitchFamily="49" charset="-122"/>
              </a:rPr>
              <a:t>锅炉能效测试报告</a:t>
            </a:r>
            <a:r>
              <a:rPr lang="zh-CN" altLang="en-US" sz="2200" b="1" dirty="0">
                <a:latin typeface="黑体" panose="02010609060101010101" pitchFamily="49" charset="-122"/>
                <a:ea typeface="黑体" panose="02010609060101010101" pitchFamily="49" charset="-122"/>
              </a:rPr>
              <a:t>、</a:t>
            </a:r>
            <a:r>
              <a:rPr lang="zh-CN" altLang="en-US" sz="2200" b="1" dirty="0">
                <a:solidFill>
                  <a:srgbClr val="FF00FF"/>
                </a:solidFill>
                <a:latin typeface="黑体" panose="02010609060101010101" pitchFamily="49" charset="-122"/>
                <a:ea typeface="黑体" panose="02010609060101010101" pitchFamily="49" charset="-122"/>
              </a:rPr>
              <a:t>高耗能特种设备节能改造技术资料</a:t>
            </a:r>
            <a:r>
              <a:rPr lang="zh-CN" altLang="en-US" sz="2200" b="1" dirty="0">
                <a:latin typeface="黑体" panose="02010609060101010101" pitchFamily="49" charset="-122"/>
                <a:ea typeface="黑体" panose="02010609060101010101" pitchFamily="49" charset="-122"/>
              </a:rPr>
              <a:t>等。</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8" name="标题 1"/>
          <p:cNvSpPr txBox="1"/>
          <p:nvPr/>
        </p:nvSpPr>
        <p:spPr>
          <a:xfrm>
            <a:off x="204028" y="3645024"/>
            <a:ext cx="8964488" cy="936104"/>
          </a:xfrm>
          <a:prstGeom prst="rect">
            <a:avLst/>
          </a:prstGeom>
        </p:spPr>
        <p:txBody>
          <a:bodyPr vert="horz" rtlCol="0" anchor="ctr">
            <a:noAutofit/>
          </a:bodyPr>
          <a:lstStyle/>
          <a:p>
            <a:pPr lvl="0">
              <a:spcBef>
                <a:spcPct val="0"/>
              </a:spcBef>
              <a:defRPr/>
            </a:pPr>
            <a:r>
              <a:rPr lang="zh-CN" altLang="en-US" sz="2200" b="1" dirty="0">
                <a:latin typeface="黑体" panose="02010609060101010101" pitchFamily="49" charset="-122"/>
                <a:ea typeface="黑体" panose="02010609060101010101" pitchFamily="49" charset="-122"/>
              </a:rPr>
              <a:t>使用单位应当在设备</a:t>
            </a:r>
            <a:r>
              <a:rPr lang="zh-CN" altLang="en-US" sz="2200" b="1" dirty="0">
                <a:solidFill>
                  <a:srgbClr val="0070C0"/>
                </a:solidFill>
                <a:latin typeface="黑体" panose="02010609060101010101" pitchFamily="49" charset="-122"/>
                <a:ea typeface="黑体" panose="02010609060101010101" pitchFamily="49" charset="-122"/>
              </a:rPr>
              <a:t>使用地</a:t>
            </a:r>
            <a:r>
              <a:rPr lang="zh-CN" altLang="en-US" sz="2200" b="1" dirty="0">
                <a:latin typeface="黑体" panose="02010609060101010101" pitchFamily="49" charset="-122"/>
                <a:ea typeface="黑体" panose="02010609060101010101" pitchFamily="49" charset="-122"/>
              </a:rPr>
              <a:t>保存</a:t>
            </a:r>
            <a:r>
              <a:rPr lang="en-US" altLang="zh-CN" sz="2200" b="1" dirty="0">
                <a:latin typeface="黑体" panose="02010609060101010101" pitchFamily="49" charset="-122"/>
                <a:ea typeface="黑体" panose="02010609060101010101" pitchFamily="49" charset="-122"/>
              </a:rPr>
              <a:t>2.5</a:t>
            </a:r>
            <a:r>
              <a:rPr lang="zh-CN" altLang="en-US" sz="2200" b="1" dirty="0">
                <a:latin typeface="黑体" panose="02010609060101010101" pitchFamily="49" charset="-122"/>
                <a:ea typeface="黑体" panose="02010609060101010101" pitchFamily="49" charset="-122"/>
              </a:rPr>
              <a:t>中</a:t>
            </a:r>
            <a:r>
              <a:rPr lang="en-US" altLang="zh-CN" sz="2200" b="1" dirty="0">
                <a:latin typeface="黑体" panose="02010609060101010101" pitchFamily="49" charset="-122"/>
                <a:ea typeface="黑体" panose="02010609060101010101" pitchFamily="49" charset="-122"/>
              </a:rPr>
              <a:t>(1)</a:t>
            </a:r>
            <a:r>
              <a:rPr lang="zh-CN" altLang="en-US" sz="2200" b="1" dirty="0">
                <a:latin typeface="黑体" panose="02010609060101010101" pitchFamily="49" charset="-122"/>
                <a:ea typeface="黑体" panose="02010609060101010101" pitchFamily="49" charset="-122"/>
              </a:rPr>
              <a:t>、</a:t>
            </a:r>
            <a:r>
              <a:rPr lang="en-US" altLang="zh-CN" sz="2200" b="1" dirty="0">
                <a:latin typeface="黑体" panose="02010609060101010101" pitchFamily="49" charset="-122"/>
                <a:ea typeface="黑体" panose="02010609060101010101" pitchFamily="49" charset="-122"/>
              </a:rPr>
              <a:t>(2)</a:t>
            </a:r>
            <a:r>
              <a:rPr lang="zh-CN" altLang="en-US" sz="2200" b="1" dirty="0">
                <a:latin typeface="黑体" panose="02010609060101010101" pitchFamily="49" charset="-122"/>
                <a:ea typeface="黑体" panose="02010609060101010101" pitchFamily="49" charset="-122"/>
              </a:rPr>
              <a:t>、</a:t>
            </a:r>
            <a:r>
              <a:rPr lang="en-US" altLang="zh-CN" sz="2200" b="1" dirty="0">
                <a:latin typeface="黑体" panose="02010609060101010101" pitchFamily="49" charset="-122"/>
                <a:ea typeface="黑体" panose="02010609060101010101" pitchFamily="49" charset="-122"/>
              </a:rPr>
              <a:t>(5)</a:t>
            </a:r>
            <a:r>
              <a:rPr lang="zh-CN" altLang="en-US" sz="2200" b="1" dirty="0">
                <a:latin typeface="黑体" panose="02010609060101010101" pitchFamily="49" charset="-122"/>
                <a:ea typeface="黑体" panose="02010609060101010101" pitchFamily="49" charset="-122"/>
              </a:rPr>
              <a:t>、</a:t>
            </a:r>
            <a:r>
              <a:rPr lang="en-US" altLang="zh-CN" sz="2200" b="1" dirty="0">
                <a:latin typeface="黑体" panose="02010609060101010101" pitchFamily="49" charset="-122"/>
                <a:ea typeface="黑体" panose="02010609060101010101" pitchFamily="49" charset="-122"/>
              </a:rPr>
              <a:t>(6)</a:t>
            </a:r>
            <a:r>
              <a:rPr lang="zh-CN" altLang="en-US" sz="2200" b="1" dirty="0">
                <a:latin typeface="黑体" panose="02010609060101010101" pitchFamily="49" charset="-122"/>
                <a:ea typeface="黑体" panose="02010609060101010101" pitchFamily="49" charset="-122"/>
              </a:rPr>
              <a:t>、</a:t>
            </a:r>
            <a:r>
              <a:rPr lang="en-US" altLang="zh-CN" sz="2200" b="1" dirty="0">
                <a:latin typeface="黑体" panose="02010609060101010101" pitchFamily="49" charset="-122"/>
                <a:ea typeface="黑体" panose="02010609060101010101" pitchFamily="49" charset="-122"/>
              </a:rPr>
              <a:t>(7)</a:t>
            </a:r>
            <a:r>
              <a:rPr lang="zh-CN" altLang="en-US" sz="2200" b="1" dirty="0">
                <a:latin typeface="黑体" panose="02010609060101010101" pitchFamily="49" charset="-122"/>
                <a:ea typeface="黑体" panose="02010609060101010101" pitchFamily="49" charset="-122"/>
              </a:rPr>
              <a:t>、</a:t>
            </a:r>
            <a:r>
              <a:rPr lang="en-US" altLang="zh-CN" sz="2200" b="1" dirty="0">
                <a:latin typeface="黑体" panose="02010609060101010101" pitchFamily="49" charset="-122"/>
                <a:ea typeface="黑体" panose="02010609060101010101" pitchFamily="49" charset="-122"/>
              </a:rPr>
              <a:t>(8)</a:t>
            </a:r>
            <a:r>
              <a:rPr lang="zh-CN" altLang="en-US" sz="2200" b="1" dirty="0">
                <a:latin typeface="黑体" panose="02010609060101010101" pitchFamily="49" charset="-122"/>
                <a:ea typeface="黑体" panose="02010609060101010101" pitchFamily="49" charset="-122"/>
              </a:rPr>
              <a:t>、</a:t>
            </a:r>
            <a:r>
              <a:rPr lang="en-US" altLang="zh-CN" sz="2200" b="1" dirty="0">
                <a:latin typeface="黑体" panose="02010609060101010101" pitchFamily="49" charset="-122"/>
                <a:ea typeface="黑体" panose="02010609060101010101" pitchFamily="49" charset="-122"/>
              </a:rPr>
              <a:t>(9)</a:t>
            </a:r>
            <a:r>
              <a:rPr lang="zh-CN" altLang="en-US" sz="2200" b="1" dirty="0">
                <a:latin typeface="黑体" panose="02010609060101010101" pitchFamily="49" charset="-122"/>
                <a:ea typeface="黑体" panose="02010609060101010101" pitchFamily="49" charset="-122"/>
              </a:rPr>
              <a:t>规定的资料和特种设备节能技术档案的原件或者复印件，以便备查。</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9" name="标题 1"/>
          <p:cNvSpPr txBox="1"/>
          <p:nvPr/>
        </p:nvSpPr>
        <p:spPr>
          <a:xfrm>
            <a:off x="467544" y="4835876"/>
            <a:ext cx="7992888" cy="465332"/>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一台一档规定；</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20" name="标题 1"/>
          <p:cNvSpPr txBox="1"/>
          <p:nvPr/>
        </p:nvSpPr>
        <p:spPr>
          <a:xfrm>
            <a:off x="467544" y="5301208"/>
            <a:ext cx="7992888" cy="465332"/>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档案资料包括安全与节能技术档案。</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lide(from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lide(fromLeft)">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slide(fromLeft)">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8"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slide(fromLeft)">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1"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slide(fromTop)">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slide(fromTop)">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16" grpId="0"/>
      <p:bldP spid="17" grpId="0"/>
      <p:bldP spid="18" grpId="0"/>
      <p:bldP spid="19" grpId="0"/>
      <p:bldP spid="2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2.6.1</a:t>
            </a:r>
            <a:r>
              <a:rPr lang="zh-CN" altLang="en-US" sz="3000" b="1" dirty="0">
                <a:latin typeface="黑体" panose="02010609060101010101" pitchFamily="49" charset="-122"/>
                <a:ea typeface="黑体" panose="02010609060101010101" pitchFamily="49" charset="-122"/>
              </a:rPr>
              <a:t>、安全节能管理制度</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246064" y="1359287"/>
            <a:ext cx="8964488" cy="485537"/>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(1)</a:t>
            </a:r>
            <a:r>
              <a:rPr lang="zh-CN" altLang="en-US" sz="2200" b="1" dirty="0">
                <a:latin typeface="黑体" panose="02010609060101010101" pitchFamily="49" charset="-122"/>
                <a:ea typeface="黑体" panose="02010609060101010101" pitchFamily="49" charset="-122"/>
              </a:rPr>
              <a:t>特种设备安全管理机构</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需要设置时</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和相关人员岗位职责；</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1" name="标题 1"/>
          <p:cNvSpPr txBox="1"/>
          <p:nvPr/>
        </p:nvSpPr>
        <p:spPr>
          <a:xfrm>
            <a:off x="225644" y="1808388"/>
            <a:ext cx="8964488" cy="485537"/>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(2)</a:t>
            </a:r>
            <a:r>
              <a:rPr lang="zh-CN" altLang="en-US" sz="2200" b="1" dirty="0">
                <a:latin typeface="黑体" panose="02010609060101010101" pitchFamily="49" charset="-122"/>
                <a:ea typeface="黑体" panose="02010609060101010101" pitchFamily="49" charset="-122"/>
              </a:rPr>
              <a:t>特种设备经常性维护保养、定期自行检查和有关记录制度；</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2" name="标题 1"/>
          <p:cNvSpPr txBox="1"/>
          <p:nvPr/>
        </p:nvSpPr>
        <p:spPr>
          <a:xfrm>
            <a:off x="199712" y="2257489"/>
            <a:ext cx="8964488" cy="485537"/>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(3)</a:t>
            </a:r>
            <a:r>
              <a:rPr lang="zh-CN" altLang="en-US" sz="2200" b="1" dirty="0">
                <a:latin typeface="黑体" panose="02010609060101010101" pitchFamily="49" charset="-122"/>
                <a:ea typeface="黑体" panose="02010609060101010101" pitchFamily="49" charset="-122"/>
              </a:rPr>
              <a:t>特种设备使用登记、定期检验、锅炉能效测试申请实施管理制度；</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3" name="标题 1"/>
          <p:cNvSpPr txBox="1"/>
          <p:nvPr/>
        </p:nvSpPr>
        <p:spPr>
          <a:xfrm>
            <a:off x="199712" y="2684315"/>
            <a:ext cx="8964488" cy="485537"/>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(4)</a:t>
            </a:r>
            <a:r>
              <a:rPr lang="zh-CN" altLang="en-US" sz="2200" b="1" dirty="0">
                <a:latin typeface="黑体" panose="02010609060101010101" pitchFamily="49" charset="-122"/>
                <a:ea typeface="黑体" panose="02010609060101010101" pitchFamily="49" charset="-122"/>
              </a:rPr>
              <a:t>特种设备隐患排查治理制度；</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4" name="标题 1"/>
          <p:cNvSpPr txBox="1"/>
          <p:nvPr/>
        </p:nvSpPr>
        <p:spPr>
          <a:xfrm>
            <a:off x="179512" y="3173699"/>
            <a:ext cx="8964488" cy="485537"/>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(5)</a:t>
            </a:r>
            <a:r>
              <a:rPr lang="zh-CN" altLang="en-US" sz="2200" b="1" dirty="0">
                <a:latin typeface="黑体" panose="02010609060101010101" pitchFamily="49" charset="-122"/>
                <a:ea typeface="黑体" panose="02010609060101010101" pitchFamily="49" charset="-122"/>
              </a:rPr>
              <a:t>特种设备安全管理人员与作业人员管理和培训制度；</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5" name="标题 1"/>
          <p:cNvSpPr txBox="1"/>
          <p:nvPr/>
        </p:nvSpPr>
        <p:spPr>
          <a:xfrm>
            <a:off x="179512" y="3604372"/>
            <a:ext cx="8964488" cy="485537"/>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(6)</a:t>
            </a:r>
            <a:r>
              <a:rPr lang="zh-CN" altLang="en-US" sz="2200" b="1" dirty="0">
                <a:latin typeface="黑体" panose="02010609060101010101" pitchFamily="49" charset="-122"/>
                <a:ea typeface="黑体" panose="02010609060101010101" pitchFamily="49" charset="-122"/>
              </a:rPr>
              <a:t>特种设备采购、安装、改造、修理、报废等管理制度；</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6" name="标题 1"/>
          <p:cNvSpPr txBox="1"/>
          <p:nvPr/>
        </p:nvSpPr>
        <p:spPr>
          <a:xfrm>
            <a:off x="179512" y="4030585"/>
            <a:ext cx="8964488" cy="485537"/>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(7)</a:t>
            </a:r>
            <a:r>
              <a:rPr lang="zh-CN" altLang="en-US" sz="2200" b="1" dirty="0">
                <a:latin typeface="黑体" panose="02010609060101010101" pitchFamily="49" charset="-122"/>
                <a:ea typeface="黑体" panose="02010609060101010101" pitchFamily="49" charset="-122"/>
              </a:rPr>
              <a:t>特种设备应急预案管理制度；</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7" name="标题 1"/>
          <p:cNvSpPr txBox="1"/>
          <p:nvPr/>
        </p:nvSpPr>
        <p:spPr>
          <a:xfrm>
            <a:off x="142844" y="4473761"/>
            <a:ext cx="8964488" cy="485537"/>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(8)</a:t>
            </a:r>
            <a:r>
              <a:rPr lang="zh-CN" altLang="en-US" sz="2200" b="1" dirty="0">
                <a:latin typeface="黑体" panose="02010609060101010101" pitchFamily="49" charset="-122"/>
                <a:ea typeface="黑体" panose="02010609060101010101" pitchFamily="49" charset="-122"/>
              </a:rPr>
              <a:t>特种设备事故报告和处理制度；</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8" name="标题 1"/>
          <p:cNvSpPr txBox="1"/>
          <p:nvPr/>
        </p:nvSpPr>
        <p:spPr>
          <a:xfrm>
            <a:off x="142844" y="4899974"/>
            <a:ext cx="8964488" cy="485537"/>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(9)</a:t>
            </a:r>
            <a:r>
              <a:rPr lang="zh-CN" altLang="en-US" sz="2200" b="1" dirty="0">
                <a:latin typeface="黑体" panose="02010609060101010101" pitchFamily="49" charset="-122"/>
                <a:ea typeface="黑体" panose="02010609060101010101" pitchFamily="49" charset="-122"/>
              </a:rPr>
              <a:t>高耗能特种设备节能管理制度。</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9" name="标题 1"/>
          <p:cNvSpPr txBox="1"/>
          <p:nvPr/>
        </p:nvSpPr>
        <p:spPr>
          <a:xfrm>
            <a:off x="323528" y="5373216"/>
            <a:ext cx="8677596" cy="104139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本规则中</a:t>
            </a:r>
            <a:r>
              <a:rPr lang="en-US" altLang="zh-CN" sz="2400" b="1" dirty="0">
                <a:solidFill>
                  <a:schemeClr val="bg2">
                    <a:lumMod val="10000"/>
                  </a:schemeClr>
                </a:solidFill>
                <a:latin typeface="楷体" panose="02010609060101010101" pitchFamily="49" charset="-122"/>
                <a:ea typeface="楷体" panose="02010609060101010101" pitchFamily="49" charset="-122"/>
              </a:rPr>
              <a:t>9</a:t>
            </a:r>
            <a:r>
              <a:rPr lang="zh-CN" altLang="en-US" sz="2400" b="1" dirty="0">
                <a:solidFill>
                  <a:schemeClr val="bg2">
                    <a:lumMod val="10000"/>
                  </a:schemeClr>
                </a:solidFill>
                <a:latin typeface="楷体" panose="02010609060101010101" pitchFamily="49" charset="-122"/>
                <a:ea typeface="楷体" panose="02010609060101010101" pitchFamily="49" charset="-122"/>
              </a:rPr>
              <a:t>项安全节能管理制度是基本要求，使用单位在建立管理制度时，应当根据其使用特种设备的特性，对本规则规定的要求进行细化和具体化；</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30" name="标题 1"/>
          <p:cNvSpPr txBox="1"/>
          <p:nvPr/>
        </p:nvSpPr>
        <p:spPr>
          <a:xfrm>
            <a:off x="323528" y="6420052"/>
            <a:ext cx="4824536" cy="393324"/>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管理制度要有可操作性。</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31" name="标题 1"/>
          <p:cNvSpPr txBox="1"/>
          <p:nvPr/>
        </p:nvSpPr>
        <p:spPr>
          <a:xfrm>
            <a:off x="4716016" y="6408671"/>
            <a:ext cx="4104456" cy="476713"/>
          </a:xfrm>
          <a:prstGeom prst="rect">
            <a:avLst/>
          </a:prstGeom>
        </p:spPr>
        <p:txBody>
          <a:bodyPr vert="horz" rtlCol="0" anchor="ctr">
            <a:noAutofit/>
          </a:bodyPr>
          <a:lstStyle/>
          <a:p>
            <a:pPr lvl="0">
              <a:spcBef>
                <a:spcPct val="0"/>
              </a:spcBef>
              <a:defRPr/>
            </a:pPr>
            <a:r>
              <a:rPr lang="zh-CN" altLang="en-US" sz="2500" b="1" dirty="0">
                <a:solidFill>
                  <a:srgbClr val="CC0099"/>
                </a:solidFill>
                <a:latin typeface="楷体" panose="02010609060101010101" pitchFamily="49" charset="-122"/>
                <a:ea typeface="楷体" panose="02010609060101010101" pitchFamily="49" charset="-122"/>
              </a:rPr>
              <a:t>△做、说、写一致！</a:t>
            </a:r>
            <a:endParaRPr kumimoji="0" lang="zh-CN" altLang="en-US" sz="2500" b="1" u="none" strike="noStrike" kern="1200" cap="none" spc="0" normalizeH="0" baseline="0" noProof="0" dirty="0">
              <a:ln>
                <a:noFill/>
              </a:ln>
              <a:solidFill>
                <a:srgbClr val="CC0099"/>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slide(fromLeft)">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slide(fromLeft)">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slide(fromLeft)">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8"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slide(fromLeft)">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8"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slide(fromLeft)">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8"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slide(fromLeft)">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8"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slide(fromLeft)">
                                      <p:cBhvr>
                                        <p:cTn id="42" dur="5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8"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slide(fromLeft)">
                                      <p:cBhvr>
                                        <p:cTn id="47" dur="5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1" fill="hold" grpId="0" nodeType="click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slide(fromTop)">
                                      <p:cBhvr>
                                        <p:cTn id="52" dur="500"/>
                                        <p:tgtEl>
                                          <p:spTgt spid="29"/>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1" fill="hold" grpId="0"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slide(fromTop)">
                                      <p:cBhvr>
                                        <p:cTn id="57" dur="500"/>
                                        <p:tgtEl>
                                          <p:spTgt spid="30"/>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blinds(horizontal)">
                                      <p:cBhvr>
                                        <p:cTn id="6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p:bldP spid="22" grpId="0"/>
      <p:bldP spid="23" grpId="0"/>
      <p:bldP spid="24" grpId="0"/>
      <p:bldP spid="25" grpId="0"/>
      <p:bldP spid="26" grpId="0"/>
      <p:bldP spid="27" grpId="0"/>
      <p:bldP spid="28" grpId="0"/>
      <p:bldP spid="29" grpId="0"/>
      <p:bldP spid="30" grpId="0"/>
      <p:bldP spid="3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2.6.2</a:t>
            </a:r>
            <a:r>
              <a:rPr lang="zh-CN" altLang="en-US" sz="3000" b="1" dirty="0">
                <a:latin typeface="黑体" panose="02010609060101010101" pitchFamily="49" charset="-122"/>
                <a:ea typeface="黑体" panose="02010609060101010101" pitchFamily="49" charset="-122"/>
              </a:rPr>
              <a:t>、特种设备操作规程</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323528" y="1645331"/>
            <a:ext cx="8477544" cy="1711661"/>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◆使用单位应当根据所使用设备运行特点等，制定操作规程。操作规程一般包括</a:t>
            </a:r>
            <a:r>
              <a:rPr lang="zh-CN" altLang="en-US" sz="2500" b="1" dirty="0">
                <a:solidFill>
                  <a:srgbClr val="CC0099"/>
                </a:solidFill>
                <a:latin typeface="黑体" panose="02010609060101010101" pitchFamily="49" charset="-122"/>
                <a:ea typeface="黑体" panose="02010609060101010101" pitchFamily="49" charset="-122"/>
              </a:rPr>
              <a:t>设备运行参数</a:t>
            </a:r>
            <a:r>
              <a:rPr lang="zh-CN" altLang="en-US" sz="2500" b="1" dirty="0">
                <a:latin typeface="黑体" panose="02010609060101010101" pitchFamily="49" charset="-122"/>
                <a:ea typeface="黑体" panose="02010609060101010101" pitchFamily="49" charset="-122"/>
              </a:rPr>
              <a:t>、</a:t>
            </a:r>
            <a:r>
              <a:rPr lang="zh-CN" altLang="en-US" sz="2500" b="1" dirty="0">
                <a:solidFill>
                  <a:srgbClr val="CC0099"/>
                </a:solidFill>
                <a:latin typeface="黑体" panose="02010609060101010101" pitchFamily="49" charset="-122"/>
                <a:ea typeface="黑体" panose="02010609060101010101" pitchFamily="49" charset="-122"/>
              </a:rPr>
              <a:t>操作程序和方法</a:t>
            </a:r>
            <a:r>
              <a:rPr lang="zh-CN" altLang="en-US" sz="2500" b="1" dirty="0">
                <a:latin typeface="黑体" panose="02010609060101010101" pitchFamily="49" charset="-122"/>
                <a:ea typeface="黑体" panose="02010609060101010101" pitchFamily="49" charset="-122"/>
              </a:rPr>
              <a:t>、</a:t>
            </a:r>
            <a:r>
              <a:rPr lang="zh-CN" altLang="en-US" sz="2500" b="1" dirty="0">
                <a:solidFill>
                  <a:srgbClr val="CC0099"/>
                </a:solidFill>
                <a:latin typeface="黑体" panose="02010609060101010101" pitchFamily="49" charset="-122"/>
                <a:ea typeface="黑体" panose="02010609060101010101" pitchFamily="49" charset="-122"/>
              </a:rPr>
              <a:t>维护保养要求</a:t>
            </a:r>
            <a:r>
              <a:rPr lang="zh-CN" altLang="en-US" sz="2500" b="1" dirty="0">
                <a:latin typeface="黑体" panose="02010609060101010101" pitchFamily="49" charset="-122"/>
                <a:ea typeface="黑体" panose="02010609060101010101" pitchFamily="49" charset="-122"/>
              </a:rPr>
              <a:t>、</a:t>
            </a:r>
            <a:r>
              <a:rPr lang="zh-CN" altLang="en-US" sz="2500" b="1" dirty="0">
                <a:solidFill>
                  <a:srgbClr val="CC0099"/>
                </a:solidFill>
                <a:latin typeface="黑体" panose="02010609060101010101" pitchFamily="49" charset="-122"/>
                <a:ea typeface="黑体" panose="02010609060101010101" pitchFamily="49" charset="-122"/>
              </a:rPr>
              <a:t>安全注意事项</a:t>
            </a:r>
            <a:r>
              <a:rPr lang="zh-CN" altLang="en-US" sz="2500" b="1" dirty="0">
                <a:latin typeface="黑体" panose="02010609060101010101" pitchFamily="49" charset="-122"/>
                <a:ea typeface="黑体" panose="02010609060101010101" pitchFamily="49" charset="-122"/>
              </a:rPr>
              <a:t>、</a:t>
            </a:r>
            <a:r>
              <a:rPr lang="zh-CN" altLang="en-US" sz="2500" b="1" dirty="0">
                <a:solidFill>
                  <a:srgbClr val="CC0099"/>
                </a:solidFill>
                <a:latin typeface="黑体" panose="02010609060101010101" pitchFamily="49" charset="-122"/>
                <a:ea typeface="黑体" panose="02010609060101010101" pitchFamily="49" charset="-122"/>
              </a:rPr>
              <a:t>巡回检查和异常情况处置规定</a:t>
            </a:r>
            <a:r>
              <a:rPr lang="zh-CN" altLang="en-US" sz="2500" b="1" dirty="0">
                <a:latin typeface="黑体" panose="02010609060101010101" pitchFamily="49" charset="-122"/>
                <a:ea typeface="黑体" panose="02010609060101010101" pitchFamily="49" charset="-122"/>
              </a:rPr>
              <a:t>，以及</a:t>
            </a:r>
            <a:r>
              <a:rPr lang="zh-CN" altLang="en-US" sz="2500" b="1" dirty="0">
                <a:solidFill>
                  <a:srgbClr val="CC0099"/>
                </a:solidFill>
                <a:latin typeface="黑体" panose="02010609060101010101" pitchFamily="49" charset="-122"/>
                <a:ea typeface="黑体" panose="02010609060101010101" pitchFamily="49" charset="-122"/>
              </a:rPr>
              <a:t>相应记录</a:t>
            </a:r>
            <a:r>
              <a:rPr lang="zh-CN" altLang="en-US" sz="2500" b="1" dirty="0">
                <a:latin typeface="黑体" panose="02010609060101010101" pitchFamily="49" charset="-122"/>
                <a:ea typeface="黑体" panose="02010609060101010101" pitchFamily="49" charset="-122"/>
              </a:rPr>
              <a:t>等。</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7"/>
                                        </p:tgtEl>
                                        <p:attrNameLst>
                                          <p:attrName>style.visibility</p:attrName>
                                        </p:attrNameLst>
                                      </p:cBhvr>
                                      <p:to>
                                        <p:strVal val="visible"/>
                                      </p:to>
                                    </p:set>
                                    <p:anim calcmode="discrete" valueType="clr">
                                      <p:cBhvr override="childStyle">
                                        <p:cTn id="7"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7"/>
                                        </p:tgtEl>
                                        <p:attrNameLst>
                                          <p:attrName>fillcolor</p:attrName>
                                        </p:attrNameLst>
                                      </p:cBhvr>
                                      <p:tavLst>
                                        <p:tav tm="0">
                                          <p:val>
                                            <p:clrVal>
                                              <a:schemeClr val="accent2"/>
                                            </p:clrVal>
                                          </p:val>
                                        </p:tav>
                                        <p:tav tm="50000">
                                          <p:val>
                                            <p:clrVal>
                                              <a:schemeClr val="hlink"/>
                                            </p:clrVal>
                                          </p:val>
                                        </p:tav>
                                      </p:tavLst>
                                    </p:anim>
                                    <p:set>
                                      <p:cBhvr>
                                        <p:cTn id="9" dur="80"/>
                                        <p:tgtEl>
                                          <p:spTgt spid="1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2.7.1</a:t>
            </a:r>
            <a:r>
              <a:rPr lang="zh-CN" altLang="en-US" sz="3000" b="1" dirty="0">
                <a:latin typeface="黑体" panose="02010609060101010101" pitchFamily="49" charset="-122"/>
                <a:ea typeface="黑体" panose="02010609060101010101" pitchFamily="49" charset="-122"/>
              </a:rPr>
              <a:t>、经常性维护保养</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323528" y="1412776"/>
            <a:ext cx="8477544" cy="2215717"/>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使用单位应当根据设备特点和使用状况对特种设备进行经常性维护保养。维护保养应当符合相关安全技术规范和产品使用维护保养说明的要求。对发现的异常情况及时处理，并且作出记录，保证在用特种设备始终处于正常使用状态。</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8" name="标题 1"/>
          <p:cNvSpPr txBox="1"/>
          <p:nvPr/>
        </p:nvSpPr>
        <p:spPr>
          <a:xfrm>
            <a:off x="333212" y="3501008"/>
            <a:ext cx="8477544" cy="1672715"/>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◆法律对维护保养单位有专门资质要求的，使用单位应当选择具有相应资质的单位实施维护保养。鼓励其他特种设备使用单位选择具有相应能力的专业化、社会化维护保养单位进行维护保养。</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9" name="标题 1"/>
          <p:cNvSpPr txBox="1"/>
          <p:nvPr/>
        </p:nvSpPr>
        <p:spPr>
          <a:xfrm>
            <a:off x="323528" y="5229200"/>
            <a:ext cx="8677596" cy="648072"/>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经常性维护保养应当根据设备特点和使用状况而定，如锅炉、压力容器的日常维护保养，电梯每半月的维护保养；</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20" name="标题 1"/>
          <p:cNvSpPr txBox="1"/>
          <p:nvPr/>
        </p:nvSpPr>
        <p:spPr>
          <a:xfrm>
            <a:off x="333212" y="5949280"/>
            <a:ext cx="8677596" cy="36004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维护保养单位有专门资质要求，如电梯维保单位；</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32" name="标题 1"/>
          <p:cNvSpPr txBox="1"/>
          <p:nvPr/>
        </p:nvSpPr>
        <p:spPr>
          <a:xfrm>
            <a:off x="323528" y="6414390"/>
            <a:ext cx="5400600" cy="36004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鼓励专业化、社会化维护保养。</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7"/>
                                        </p:tgtEl>
                                        <p:attrNameLst>
                                          <p:attrName>style.visibility</p:attrName>
                                        </p:attrNameLst>
                                      </p:cBhvr>
                                      <p:to>
                                        <p:strVal val="visible"/>
                                      </p:to>
                                    </p:set>
                                    <p:anim calcmode="discrete" valueType="clr">
                                      <p:cBhvr override="childStyle">
                                        <p:cTn id="7"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7"/>
                                        </p:tgtEl>
                                        <p:attrNameLst>
                                          <p:attrName>fillcolor</p:attrName>
                                        </p:attrNameLst>
                                      </p:cBhvr>
                                      <p:tavLst>
                                        <p:tav tm="0">
                                          <p:val>
                                            <p:clrVal>
                                              <a:schemeClr val="accent2"/>
                                            </p:clrVal>
                                          </p:val>
                                        </p:tav>
                                        <p:tav tm="50000">
                                          <p:val>
                                            <p:clrVal>
                                              <a:schemeClr val="hlink"/>
                                            </p:clrVal>
                                          </p:val>
                                        </p:tav>
                                      </p:tavLst>
                                    </p:anim>
                                    <p:set>
                                      <p:cBhvr>
                                        <p:cTn id="9" dur="80"/>
                                        <p:tgtEl>
                                          <p:spTgt spid="17"/>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8"/>
                                        </p:tgtEl>
                                        <p:attrNameLst>
                                          <p:attrName>style.visibility</p:attrName>
                                        </p:attrNameLst>
                                      </p:cBhvr>
                                      <p:to>
                                        <p:strVal val="visible"/>
                                      </p:to>
                                    </p:set>
                                    <p:anim calcmode="discrete" valueType="clr">
                                      <p:cBhvr override="childStyle">
                                        <p:cTn id="14"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8"/>
                                        </p:tgtEl>
                                        <p:attrNameLst>
                                          <p:attrName>fillcolor</p:attrName>
                                        </p:attrNameLst>
                                      </p:cBhvr>
                                      <p:tavLst>
                                        <p:tav tm="0">
                                          <p:val>
                                            <p:clrVal>
                                              <a:schemeClr val="accent2"/>
                                            </p:clrVal>
                                          </p:val>
                                        </p:tav>
                                        <p:tav tm="50000">
                                          <p:val>
                                            <p:clrVal>
                                              <a:schemeClr val="hlink"/>
                                            </p:clrVal>
                                          </p:val>
                                        </p:tav>
                                      </p:tavLst>
                                    </p:anim>
                                    <p:set>
                                      <p:cBhvr>
                                        <p:cTn id="16" dur="80"/>
                                        <p:tgtEl>
                                          <p:spTgt spid="18"/>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slide(fromLeft)">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slide(fromLeft)">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slide(fromLeft)">
                                      <p:cBhvr>
                                        <p:cTn id="3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3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2.7.2</a:t>
            </a:r>
            <a:r>
              <a:rPr lang="zh-CN" altLang="en-US" sz="3000" b="1" dirty="0">
                <a:latin typeface="黑体" panose="02010609060101010101" pitchFamily="49" charset="-122"/>
                <a:ea typeface="黑体" panose="02010609060101010101" pitchFamily="49" charset="-122"/>
              </a:rPr>
              <a:t>、定期自行检查</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323528" y="1412777"/>
            <a:ext cx="8477544" cy="1224136"/>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◆为保证特种设备的安全运行，特种设备使用单位应当根据所使用特种设备的类别、品种和特性进行定期自行检查。</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8" name="标题 1"/>
          <p:cNvSpPr txBox="1"/>
          <p:nvPr/>
        </p:nvSpPr>
        <p:spPr>
          <a:xfrm>
            <a:off x="333212" y="2404357"/>
            <a:ext cx="8477544" cy="1168659"/>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◆定期自行检查的时间、内容和要求应当符合有关安全技术规范的规定及产品使用维护保养说明的要求。</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9" name="标题 1"/>
          <p:cNvSpPr txBox="1"/>
          <p:nvPr/>
        </p:nvSpPr>
        <p:spPr>
          <a:xfrm>
            <a:off x="323528" y="3645024"/>
            <a:ext cx="8677596" cy="648072"/>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规定了特种设备定期自行检查的要求；</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20" name="标题 1"/>
          <p:cNvSpPr txBox="1"/>
          <p:nvPr/>
        </p:nvSpPr>
        <p:spPr>
          <a:xfrm>
            <a:off x="333212" y="4376505"/>
            <a:ext cx="8677596" cy="1716791"/>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定期自行检查的时间、内容和要求应当符合有关安全技术规范的规定及产品使用维护保养说明的要求（如</a:t>
            </a:r>
            <a:r>
              <a:rPr lang="en-US" altLang="zh-CN" sz="2400" b="1" dirty="0">
                <a:solidFill>
                  <a:schemeClr val="bg2">
                    <a:lumMod val="10000"/>
                  </a:schemeClr>
                </a:solidFill>
                <a:latin typeface="楷体" panose="02010609060101010101" pitchFamily="49" charset="-122"/>
                <a:ea typeface="楷体" panose="02010609060101010101" pitchFamily="49" charset="-122"/>
              </a:rPr>
              <a:t>TSG 21-2016《</a:t>
            </a:r>
            <a:r>
              <a:rPr lang="zh-CN" altLang="en-US" sz="2400" b="1" dirty="0">
                <a:solidFill>
                  <a:schemeClr val="bg2">
                    <a:lumMod val="10000"/>
                  </a:schemeClr>
                </a:solidFill>
                <a:latin typeface="楷体" panose="02010609060101010101" pitchFamily="49" charset="-122"/>
                <a:ea typeface="楷体" panose="02010609060101010101" pitchFamily="49" charset="-122"/>
              </a:rPr>
              <a:t>固定式压力容器安全技术监察规程</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中规定的压力容器月度检查和年度检查）；</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32" name="标题 1"/>
          <p:cNvSpPr txBox="1"/>
          <p:nvPr/>
        </p:nvSpPr>
        <p:spPr>
          <a:xfrm>
            <a:off x="323528" y="6165304"/>
            <a:ext cx="8352928" cy="43204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与特种设备安全技术规范（一般是监察规程）留有接口。</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7"/>
                                        </p:tgtEl>
                                        <p:attrNameLst>
                                          <p:attrName>style.visibility</p:attrName>
                                        </p:attrNameLst>
                                      </p:cBhvr>
                                      <p:to>
                                        <p:strVal val="visible"/>
                                      </p:to>
                                    </p:set>
                                    <p:anim calcmode="discrete" valueType="clr">
                                      <p:cBhvr override="childStyle">
                                        <p:cTn id="7"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7"/>
                                        </p:tgtEl>
                                        <p:attrNameLst>
                                          <p:attrName>fillcolor</p:attrName>
                                        </p:attrNameLst>
                                      </p:cBhvr>
                                      <p:tavLst>
                                        <p:tav tm="0">
                                          <p:val>
                                            <p:clrVal>
                                              <a:schemeClr val="accent2"/>
                                            </p:clrVal>
                                          </p:val>
                                        </p:tav>
                                        <p:tav tm="50000">
                                          <p:val>
                                            <p:clrVal>
                                              <a:schemeClr val="hlink"/>
                                            </p:clrVal>
                                          </p:val>
                                        </p:tav>
                                      </p:tavLst>
                                    </p:anim>
                                    <p:set>
                                      <p:cBhvr>
                                        <p:cTn id="9" dur="80"/>
                                        <p:tgtEl>
                                          <p:spTgt spid="17"/>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8"/>
                                        </p:tgtEl>
                                        <p:attrNameLst>
                                          <p:attrName>style.visibility</p:attrName>
                                        </p:attrNameLst>
                                      </p:cBhvr>
                                      <p:to>
                                        <p:strVal val="visible"/>
                                      </p:to>
                                    </p:set>
                                    <p:anim calcmode="discrete" valueType="clr">
                                      <p:cBhvr override="childStyle">
                                        <p:cTn id="14"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8"/>
                                        </p:tgtEl>
                                        <p:attrNameLst>
                                          <p:attrName>fillcolor</p:attrName>
                                        </p:attrNameLst>
                                      </p:cBhvr>
                                      <p:tavLst>
                                        <p:tav tm="0">
                                          <p:val>
                                            <p:clrVal>
                                              <a:schemeClr val="accent2"/>
                                            </p:clrVal>
                                          </p:val>
                                        </p:tav>
                                        <p:tav tm="50000">
                                          <p:val>
                                            <p:clrVal>
                                              <a:schemeClr val="hlink"/>
                                            </p:clrVal>
                                          </p:val>
                                        </p:tav>
                                      </p:tavLst>
                                    </p:anim>
                                    <p:set>
                                      <p:cBhvr>
                                        <p:cTn id="16" dur="80"/>
                                        <p:tgtEl>
                                          <p:spTgt spid="18"/>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slide(fromLeft)">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slide(fromLeft)">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slide(fromLeft)">
                                      <p:cBhvr>
                                        <p:cTn id="3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3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2.7.3</a:t>
            </a:r>
            <a:r>
              <a:rPr lang="zh-CN" altLang="en-US" sz="3000" b="1" dirty="0">
                <a:latin typeface="黑体" panose="02010609060101010101" pitchFamily="49" charset="-122"/>
                <a:ea typeface="黑体" panose="02010609060101010101" pitchFamily="49" charset="-122"/>
              </a:rPr>
              <a:t>、试运行安全检查</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323528" y="1412776"/>
            <a:ext cx="8477544" cy="1939087"/>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客运索道、大型游乐设施在每日投入使用前，其运营使用单位应当按照有关安全技术规范和产品使用维护保养说明的要求，开展设备运营前的试运行检查和例行安全检查，对安全保护装置进行检查确认，并且作出记录。</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9" name="标题 1"/>
          <p:cNvSpPr txBox="1"/>
          <p:nvPr/>
        </p:nvSpPr>
        <p:spPr>
          <a:xfrm>
            <a:off x="323528" y="3212976"/>
            <a:ext cx="8677596" cy="1296144"/>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客运索道、大型游乐设施属载人设备，一旦发生事故，其社会影响大，因此，安全显得更为重要，作出安全检查的特殊规定是必要的；</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20" name="标题 1"/>
          <p:cNvSpPr txBox="1"/>
          <p:nvPr/>
        </p:nvSpPr>
        <p:spPr>
          <a:xfrm>
            <a:off x="333212" y="4376505"/>
            <a:ext cx="8677596" cy="1716791"/>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客运索道、大型游乐设施一般为露天使用，在夜晚停机后可能受到风雨雷电等气候影响，包括人为因素，再次投入使用前，如不进行试运行检查，可能引发事故。</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7"/>
                                        </p:tgtEl>
                                        <p:attrNameLst>
                                          <p:attrName>style.visibility</p:attrName>
                                        </p:attrNameLst>
                                      </p:cBhvr>
                                      <p:to>
                                        <p:strVal val="visible"/>
                                      </p:to>
                                    </p:set>
                                    <p:anim calcmode="discrete" valueType="clr">
                                      <p:cBhvr override="childStyle">
                                        <p:cTn id="7"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7"/>
                                        </p:tgtEl>
                                        <p:attrNameLst>
                                          <p:attrName>fillcolor</p:attrName>
                                        </p:attrNameLst>
                                      </p:cBhvr>
                                      <p:tavLst>
                                        <p:tav tm="0">
                                          <p:val>
                                            <p:clrVal>
                                              <a:schemeClr val="accent2"/>
                                            </p:clrVal>
                                          </p:val>
                                        </p:tav>
                                        <p:tav tm="50000">
                                          <p:val>
                                            <p:clrVal>
                                              <a:schemeClr val="hlink"/>
                                            </p:clrVal>
                                          </p:val>
                                        </p:tav>
                                      </p:tavLst>
                                    </p:anim>
                                    <p:set>
                                      <p:cBhvr>
                                        <p:cTn id="9" dur="80"/>
                                        <p:tgtEl>
                                          <p:spTgt spid="17"/>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slide(fromLeft)">
                                      <p:cBhvr>
                                        <p:cTn id="14" dur="500"/>
                                        <p:tgtEl>
                                          <p:spTgt spid="19"/>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slide(fromLeft)">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2.8</a:t>
            </a:r>
            <a:r>
              <a:rPr lang="zh-CN" altLang="en-US" sz="3000" b="1" dirty="0">
                <a:latin typeface="黑体" panose="02010609060101010101" pitchFamily="49" charset="-122"/>
                <a:ea typeface="黑体" panose="02010609060101010101" pitchFamily="49" charset="-122"/>
              </a:rPr>
              <a:t>、水（介）质</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323528" y="1412777"/>
            <a:ext cx="8477544" cy="1512168"/>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◆锅炉以及以水为介质产生蒸汽的压力容器的使用单位，应当做好锅炉水</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介</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质、压力容器水质的处理和监测工作，保证水</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介</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质质量符合相关要求。</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9" name="标题 1"/>
          <p:cNvSpPr txBox="1"/>
          <p:nvPr/>
        </p:nvSpPr>
        <p:spPr>
          <a:xfrm>
            <a:off x="323528" y="2780928"/>
            <a:ext cx="8677596" cy="151216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水质不符合要求，锅炉受热面结垢，影响传热，浪费燃料（水垢</a:t>
            </a:r>
            <a:r>
              <a:rPr lang="en-US" altLang="zh-CN" sz="2400" b="1" dirty="0">
                <a:solidFill>
                  <a:schemeClr val="bg2">
                    <a:lumMod val="10000"/>
                  </a:schemeClr>
                </a:solidFill>
                <a:latin typeface="楷体" panose="02010609060101010101" pitchFamily="49" charset="-122"/>
                <a:ea typeface="楷体" panose="02010609060101010101" pitchFamily="49" charset="-122"/>
              </a:rPr>
              <a:t>1mm</a:t>
            </a:r>
            <a:r>
              <a:rPr lang="zh-CN" altLang="en-US" sz="2400" b="1" dirty="0">
                <a:solidFill>
                  <a:schemeClr val="bg2">
                    <a:lumMod val="10000"/>
                  </a:schemeClr>
                </a:solidFill>
                <a:latin typeface="楷体" panose="02010609060101010101" pitchFamily="49" charset="-122"/>
                <a:ea typeface="楷体" panose="02010609060101010101" pitchFamily="49" charset="-122"/>
              </a:rPr>
              <a:t>，耗能增加</a:t>
            </a:r>
            <a:r>
              <a:rPr lang="en-US" altLang="zh-CN" sz="2400" b="1" dirty="0">
                <a:solidFill>
                  <a:schemeClr val="bg2">
                    <a:lumMod val="10000"/>
                  </a:schemeClr>
                </a:solidFill>
                <a:latin typeface="楷体" panose="02010609060101010101" pitchFamily="49" charset="-122"/>
                <a:ea typeface="楷体" panose="02010609060101010101" pitchFamily="49" charset="-122"/>
              </a:rPr>
              <a:t>3-5%</a:t>
            </a:r>
            <a:r>
              <a:rPr lang="zh-CN" altLang="en-US" sz="2400" b="1" dirty="0">
                <a:solidFill>
                  <a:schemeClr val="bg2">
                    <a:lumMod val="10000"/>
                  </a:schemeClr>
                </a:solidFill>
                <a:latin typeface="楷体" panose="02010609060101010101" pitchFamily="49" charset="-122"/>
                <a:ea typeface="楷体" panose="02010609060101010101" pitchFamily="49" charset="-122"/>
              </a:rPr>
              <a:t>），容易引起事故。有机热载体劣化后会造成锅炉及其传热系统结焦、积碳，不但影响传热，严重时烧损炉管，引发火灾；</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20" name="标题 1"/>
          <p:cNvSpPr txBox="1"/>
          <p:nvPr/>
        </p:nvSpPr>
        <p:spPr>
          <a:xfrm>
            <a:off x="333212" y="4005064"/>
            <a:ext cx="8677596" cy="285293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工业锅炉水质应当符合</a:t>
            </a:r>
            <a:r>
              <a:rPr lang="en-US" altLang="zh-CN" sz="2400" b="1" dirty="0">
                <a:solidFill>
                  <a:schemeClr val="bg2">
                    <a:lumMod val="10000"/>
                  </a:schemeClr>
                </a:solidFill>
                <a:latin typeface="楷体" panose="02010609060101010101" pitchFamily="49" charset="-122"/>
                <a:ea typeface="楷体" panose="02010609060101010101" pitchFamily="49" charset="-122"/>
              </a:rPr>
              <a:t>GB/T 1576-2008《</a:t>
            </a:r>
            <a:r>
              <a:rPr lang="zh-CN" altLang="en-US" sz="2400" b="1" dirty="0">
                <a:solidFill>
                  <a:schemeClr val="bg2">
                    <a:lumMod val="10000"/>
                  </a:schemeClr>
                </a:solidFill>
                <a:latin typeface="楷体" panose="02010609060101010101" pitchFamily="49" charset="-122"/>
                <a:ea typeface="楷体" panose="02010609060101010101" pitchFamily="49" charset="-122"/>
              </a:rPr>
              <a:t>工业锅炉水质</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的要求，电站锅炉水汽质量应当符合</a:t>
            </a:r>
            <a:r>
              <a:rPr lang="en-US" altLang="zh-CN" sz="2400" b="1" dirty="0">
                <a:solidFill>
                  <a:schemeClr val="bg2">
                    <a:lumMod val="10000"/>
                  </a:schemeClr>
                </a:solidFill>
                <a:latin typeface="楷体" panose="02010609060101010101" pitchFamily="49" charset="-122"/>
                <a:ea typeface="楷体" panose="02010609060101010101" pitchFamily="49" charset="-122"/>
              </a:rPr>
              <a:t>GB/T 12145-2008《</a:t>
            </a:r>
            <a:r>
              <a:rPr lang="zh-CN" altLang="en-US" sz="2400" b="1" dirty="0">
                <a:solidFill>
                  <a:schemeClr val="bg2">
                    <a:lumMod val="10000"/>
                  </a:schemeClr>
                </a:solidFill>
                <a:latin typeface="楷体" panose="02010609060101010101" pitchFamily="49" charset="-122"/>
                <a:ea typeface="楷体" panose="02010609060101010101" pitchFamily="49" charset="-122"/>
              </a:rPr>
              <a:t>火力发电机组及蒸汽动力设备水汽质量</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a:t>
            </a:r>
            <a:r>
              <a:rPr lang="en-US" altLang="zh-CN" sz="2400" b="1" dirty="0">
                <a:solidFill>
                  <a:schemeClr val="bg2">
                    <a:lumMod val="10000"/>
                  </a:schemeClr>
                </a:solidFill>
                <a:latin typeface="楷体" panose="02010609060101010101" pitchFamily="49" charset="-122"/>
                <a:ea typeface="楷体" panose="02010609060101010101" pitchFamily="49" charset="-122"/>
              </a:rPr>
              <a:t>DL/T 912-2005《</a:t>
            </a:r>
            <a:r>
              <a:rPr lang="zh-CN" altLang="en-US" sz="2400" b="1" dirty="0">
                <a:solidFill>
                  <a:schemeClr val="bg2">
                    <a:lumMod val="10000"/>
                  </a:schemeClr>
                </a:solidFill>
                <a:latin typeface="楷体" panose="02010609060101010101" pitchFamily="49" charset="-122"/>
                <a:ea typeface="楷体" panose="02010609060101010101" pitchFamily="49" charset="-122"/>
              </a:rPr>
              <a:t>超临界火力发电机组水汽质量标准</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的要求。有机热载体的质量应当符合</a:t>
            </a:r>
            <a:r>
              <a:rPr lang="en-US" altLang="zh-CN" sz="2400" b="1" dirty="0">
                <a:solidFill>
                  <a:schemeClr val="bg2">
                    <a:lumMod val="10000"/>
                  </a:schemeClr>
                </a:solidFill>
                <a:latin typeface="楷体" panose="02010609060101010101" pitchFamily="49" charset="-122"/>
                <a:ea typeface="楷体" panose="02010609060101010101" pitchFamily="49" charset="-122"/>
              </a:rPr>
              <a:t>GB 23971-2009《</a:t>
            </a:r>
            <a:r>
              <a:rPr lang="zh-CN" altLang="en-US" sz="2400" b="1" dirty="0">
                <a:solidFill>
                  <a:schemeClr val="bg2">
                    <a:lumMod val="10000"/>
                  </a:schemeClr>
                </a:solidFill>
                <a:latin typeface="楷体" panose="02010609060101010101" pitchFamily="49" charset="-122"/>
                <a:ea typeface="楷体" panose="02010609060101010101" pitchFamily="49" charset="-122"/>
              </a:rPr>
              <a:t>有机热载体</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和</a:t>
            </a:r>
            <a:r>
              <a:rPr lang="en-US" altLang="zh-CN" sz="2400" b="1" dirty="0">
                <a:solidFill>
                  <a:schemeClr val="bg2">
                    <a:lumMod val="10000"/>
                  </a:schemeClr>
                </a:solidFill>
                <a:latin typeface="楷体" panose="02010609060101010101" pitchFamily="49" charset="-122"/>
                <a:ea typeface="楷体" panose="02010609060101010101" pitchFamily="49" charset="-122"/>
              </a:rPr>
              <a:t>GB 24747-2009《</a:t>
            </a:r>
            <a:r>
              <a:rPr lang="zh-CN" altLang="en-US" sz="2400" b="1" dirty="0">
                <a:solidFill>
                  <a:schemeClr val="bg2">
                    <a:lumMod val="10000"/>
                  </a:schemeClr>
                </a:solidFill>
                <a:latin typeface="楷体" panose="02010609060101010101" pitchFamily="49" charset="-122"/>
                <a:ea typeface="楷体" panose="02010609060101010101" pitchFamily="49" charset="-122"/>
              </a:rPr>
              <a:t>有机热载体安全技术条件</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的要求。</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8" name="标题 1"/>
          <p:cNvSpPr txBox="1"/>
          <p:nvPr/>
        </p:nvSpPr>
        <p:spPr>
          <a:xfrm>
            <a:off x="467544" y="6453336"/>
            <a:ext cx="8208912" cy="432048"/>
          </a:xfrm>
          <a:prstGeom prst="rect">
            <a:avLst/>
          </a:prstGeom>
        </p:spPr>
        <p:txBody>
          <a:bodyPr vert="horz" rtlCol="0" anchor="ctr">
            <a:noAutofit/>
          </a:bodyPr>
          <a:lstStyle/>
          <a:p>
            <a:pPr lvl="0">
              <a:spcBef>
                <a:spcPct val="0"/>
              </a:spcBef>
              <a:defRPr/>
            </a:pPr>
            <a:r>
              <a:rPr lang="zh-CN" altLang="en-US" sz="2500" b="1" dirty="0">
                <a:solidFill>
                  <a:srgbClr val="CC0099"/>
                </a:solidFill>
                <a:latin typeface="楷体" panose="02010609060101010101" pitchFamily="49" charset="-122"/>
                <a:ea typeface="楷体" panose="02010609060101010101" pitchFamily="49" charset="-122"/>
              </a:rPr>
              <a:t>△</a:t>
            </a:r>
            <a:r>
              <a:rPr lang="en-GB" altLang="zh-CN" sz="2500" b="1" dirty="0">
                <a:solidFill>
                  <a:srgbClr val="CC0099"/>
                </a:solidFill>
                <a:latin typeface="楷体" panose="02010609060101010101" pitchFamily="49" charset="-122"/>
                <a:ea typeface="楷体" panose="02010609060101010101" pitchFamily="49" charset="-122"/>
              </a:rPr>
              <a:t>TSG G5001-2010</a:t>
            </a:r>
            <a:r>
              <a:rPr lang="en-US" altLang="zh-CN" sz="2500" b="1" dirty="0">
                <a:solidFill>
                  <a:srgbClr val="CC0099"/>
                </a:solidFill>
                <a:latin typeface="楷体" panose="02010609060101010101" pitchFamily="49" charset="-122"/>
                <a:ea typeface="楷体" panose="02010609060101010101" pitchFamily="49" charset="-122"/>
              </a:rPr>
              <a:t>《</a:t>
            </a:r>
            <a:r>
              <a:rPr lang="zh-CN" altLang="en-US" sz="2500" b="1" dirty="0">
                <a:solidFill>
                  <a:srgbClr val="CC0099"/>
                </a:solidFill>
                <a:latin typeface="楷体" panose="02010609060101010101" pitchFamily="49" charset="-122"/>
                <a:ea typeface="楷体" panose="02010609060101010101" pitchFamily="49" charset="-122"/>
              </a:rPr>
              <a:t>锅炉水（介）质处理监督管理规则</a:t>
            </a:r>
            <a:r>
              <a:rPr lang="en-US" altLang="zh-CN" sz="2500" b="1" dirty="0">
                <a:solidFill>
                  <a:srgbClr val="CC0099"/>
                </a:solidFill>
                <a:latin typeface="楷体" panose="02010609060101010101" pitchFamily="49" charset="-122"/>
                <a:ea typeface="楷体" panose="02010609060101010101" pitchFamily="49" charset="-122"/>
              </a:rPr>
              <a:t>》</a:t>
            </a:r>
            <a:endParaRPr kumimoji="0" lang="zh-CN" altLang="en-US" sz="2500" b="1" u="none" strike="noStrike" kern="1200" cap="none" spc="0" normalizeH="0" baseline="0" noProof="0" dirty="0">
              <a:ln>
                <a:noFill/>
              </a:ln>
              <a:solidFill>
                <a:srgbClr val="CC0099"/>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7"/>
                                        </p:tgtEl>
                                        <p:attrNameLst>
                                          <p:attrName>style.visibility</p:attrName>
                                        </p:attrNameLst>
                                      </p:cBhvr>
                                      <p:to>
                                        <p:strVal val="visible"/>
                                      </p:to>
                                    </p:set>
                                    <p:anim calcmode="discrete" valueType="clr">
                                      <p:cBhvr override="childStyle">
                                        <p:cTn id="7"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7"/>
                                        </p:tgtEl>
                                        <p:attrNameLst>
                                          <p:attrName>fillcolor</p:attrName>
                                        </p:attrNameLst>
                                      </p:cBhvr>
                                      <p:tavLst>
                                        <p:tav tm="0">
                                          <p:val>
                                            <p:clrVal>
                                              <a:schemeClr val="accent2"/>
                                            </p:clrVal>
                                          </p:val>
                                        </p:tav>
                                        <p:tav tm="50000">
                                          <p:val>
                                            <p:clrVal>
                                              <a:schemeClr val="hlink"/>
                                            </p:clrVal>
                                          </p:val>
                                        </p:tav>
                                      </p:tavLst>
                                    </p:anim>
                                    <p:set>
                                      <p:cBhvr>
                                        <p:cTn id="9" dur="80"/>
                                        <p:tgtEl>
                                          <p:spTgt spid="17"/>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1"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slide(fromTop)">
                                      <p:cBhvr>
                                        <p:cTn id="14" dur="500"/>
                                        <p:tgtEl>
                                          <p:spTgt spid="19"/>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slide(fromTop)">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linds(horizont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0" grpId="0"/>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2.9</a:t>
            </a:r>
            <a:r>
              <a:rPr lang="zh-CN" altLang="en-US" sz="3000" b="1" dirty="0">
                <a:latin typeface="黑体" panose="02010609060101010101" pitchFamily="49" charset="-122"/>
                <a:ea typeface="黑体" panose="02010609060101010101" pitchFamily="49" charset="-122"/>
              </a:rPr>
              <a:t>、安全警示</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558952" y="1412777"/>
            <a:ext cx="8477544" cy="1377842"/>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◆电梯、客运索道、大型游乐设施的运营使用单位应当将安全使用说明、安全注意事项和警示标志置于易于引起乘客注意的位置。</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0" name="标题 1"/>
          <p:cNvSpPr txBox="1"/>
          <p:nvPr/>
        </p:nvSpPr>
        <p:spPr>
          <a:xfrm>
            <a:off x="358900" y="3964600"/>
            <a:ext cx="8677596" cy="768617"/>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乘客一般不了解设备性能、使用方法，因此，必须将必要的注意事项告知乘客；</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9" name="标题 1"/>
          <p:cNvSpPr txBox="1"/>
          <p:nvPr/>
        </p:nvSpPr>
        <p:spPr>
          <a:xfrm>
            <a:off x="533609" y="2728394"/>
            <a:ext cx="8477544" cy="1276670"/>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◆除前款以外的其他特种设备应当根据设备特点和使用环境、场所，设置安全使用说明、安全注意事项和安全警示标志。</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358900" y="4856961"/>
            <a:ext cx="8677596" cy="768617"/>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安全警示标志，如禁止扒门、禁止吸烟、禁止将头伸出窗外等；</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1" name="标题 1"/>
          <p:cNvSpPr txBox="1"/>
          <p:nvPr/>
        </p:nvSpPr>
        <p:spPr>
          <a:xfrm>
            <a:off x="358900" y="5625043"/>
            <a:ext cx="8677596" cy="1116325"/>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电梯安全注意事项一般贴在轿厢内或扶梯入口处，警示标志一般贴在轿厢内；客运索道、大型游乐设施注意事项一般贴在乘客入口处，警示标志一般贴吊箱、吊篮内。</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7"/>
                                        </p:tgtEl>
                                        <p:attrNameLst>
                                          <p:attrName>style.visibility</p:attrName>
                                        </p:attrNameLst>
                                      </p:cBhvr>
                                      <p:to>
                                        <p:strVal val="visible"/>
                                      </p:to>
                                    </p:set>
                                    <p:anim calcmode="discrete" valueType="clr">
                                      <p:cBhvr override="childStyle">
                                        <p:cTn id="7"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7"/>
                                        </p:tgtEl>
                                        <p:attrNameLst>
                                          <p:attrName>fillcolor</p:attrName>
                                        </p:attrNameLst>
                                      </p:cBhvr>
                                      <p:tavLst>
                                        <p:tav tm="0">
                                          <p:val>
                                            <p:clrVal>
                                              <a:schemeClr val="accent2"/>
                                            </p:clrVal>
                                          </p:val>
                                        </p:tav>
                                        <p:tav tm="50000">
                                          <p:val>
                                            <p:clrVal>
                                              <a:schemeClr val="hlink"/>
                                            </p:clrVal>
                                          </p:val>
                                        </p:tav>
                                      </p:tavLst>
                                    </p:anim>
                                    <p:set>
                                      <p:cBhvr>
                                        <p:cTn id="9" dur="80"/>
                                        <p:tgtEl>
                                          <p:spTgt spid="17"/>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9"/>
                                        </p:tgtEl>
                                        <p:attrNameLst>
                                          <p:attrName>style.visibility</p:attrName>
                                        </p:attrNameLst>
                                      </p:cBhvr>
                                      <p:to>
                                        <p:strVal val="visible"/>
                                      </p:to>
                                    </p:set>
                                    <p:anim calcmode="discrete" valueType="clr">
                                      <p:cBhvr override="childStyle">
                                        <p:cTn id="14"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9"/>
                                        </p:tgtEl>
                                        <p:attrNameLst>
                                          <p:attrName>fillcolor</p:attrName>
                                        </p:attrNameLst>
                                      </p:cBhvr>
                                      <p:tavLst>
                                        <p:tav tm="0">
                                          <p:val>
                                            <p:clrVal>
                                              <a:schemeClr val="accent2"/>
                                            </p:clrVal>
                                          </p:val>
                                        </p:tav>
                                        <p:tav tm="50000">
                                          <p:val>
                                            <p:clrVal>
                                              <a:schemeClr val="hlink"/>
                                            </p:clrVal>
                                          </p:val>
                                        </p:tav>
                                      </p:tavLst>
                                    </p:anim>
                                    <p:set>
                                      <p:cBhvr>
                                        <p:cTn id="16" dur="80"/>
                                        <p:tgtEl>
                                          <p:spTgt spid="9"/>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12" presetClass="entr" presetSubtype="1"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slide(fromTop)">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1"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slide(fromTop)">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1"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slide(fromTop)">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9" grpId="0"/>
      <p:bldP spid="10" grpId="0"/>
      <p:bldP spid="1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2.10</a:t>
            </a:r>
            <a:r>
              <a:rPr lang="zh-CN" altLang="en-US" sz="3000" b="1" dirty="0">
                <a:latin typeface="黑体" panose="02010609060101010101" pitchFamily="49" charset="-122"/>
                <a:ea typeface="黑体" panose="02010609060101010101" pitchFamily="49" charset="-122"/>
              </a:rPr>
              <a:t>、定期检验</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0" name="标题 1"/>
          <p:cNvSpPr txBox="1"/>
          <p:nvPr/>
        </p:nvSpPr>
        <p:spPr>
          <a:xfrm>
            <a:off x="251520" y="4941168"/>
            <a:ext cx="8677596" cy="46206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使用单位主动申请定期检验的责任；</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0" name="标题 1"/>
          <p:cNvSpPr txBox="1"/>
          <p:nvPr/>
        </p:nvSpPr>
        <p:spPr>
          <a:xfrm>
            <a:off x="251520" y="6381328"/>
            <a:ext cx="8677596" cy="34890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明确了特种设备检验环节检验机构和使用单位的责任边界。</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1" name="标题 1"/>
          <p:cNvSpPr txBox="1"/>
          <p:nvPr/>
        </p:nvSpPr>
        <p:spPr>
          <a:xfrm>
            <a:off x="286892" y="5301208"/>
            <a:ext cx="8677596" cy="1116325"/>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移动式（流动式）特种设备的定期检验，如果是非使用登记地的检验机构进行检验，由于检验数据无法上传到动态管理系统，规定了使用单位应将检验报告报送登记机关的要求；</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2" name="标题 1"/>
          <p:cNvSpPr txBox="1"/>
          <p:nvPr/>
        </p:nvSpPr>
        <p:spPr>
          <a:xfrm>
            <a:off x="216024" y="1359287"/>
            <a:ext cx="8964488" cy="773839"/>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(1)</a:t>
            </a:r>
            <a:r>
              <a:rPr lang="zh-CN" altLang="en-US" sz="2200" b="1" dirty="0">
                <a:latin typeface="黑体" panose="02010609060101010101" pitchFamily="49" charset="-122"/>
                <a:ea typeface="黑体" panose="02010609060101010101" pitchFamily="49" charset="-122"/>
              </a:rPr>
              <a:t>使用单位应当在特种设备定期检验有效期届满前的</a:t>
            </a:r>
            <a:r>
              <a:rPr lang="en-US" altLang="zh-CN" sz="2200" b="1" dirty="0">
                <a:latin typeface="黑体" panose="02010609060101010101" pitchFamily="49" charset="-122"/>
                <a:ea typeface="黑体" panose="02010609060101010101" pitchFamily="49" charset="-122"/>
              </a:rPr>
              <a:t>1</a:t>
            </a:r>
            <a:r>
              <a:rPr lang="zh-CN" altLang="en-US" sz="2200" b="1" dirty="0">
                <a:latin typeface="黑体" panose="02010609060101010101" pitchFamily="49" charset="-122"/>
                <a:ea typeface="黑体" panose="02010609060101010101" pitchFamily="49" charset="-122"/>
              </a:rPr>
              <a:t>个月以内，向特种设备检验机构提出定期检验申请，并且做好相关的准备工作；</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195604" y="2060848"/>
            <a:ext cx="8964488" cy="1303532"/>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(2)</a:t>
            </a:r>
            <a:r>
              <a:rPr lang="zh-CN" altLang="en-US" sz="2200" b="1" dirty="0">
                <a:latin typeface="黑体" panose="02010609060101010101" pitchFamily="49" charset="-122"/>
                <a:ea typeface="黑体" panose="02010609060101010101" pitchFamily="49" charset="-122"/>
              </a:rPr>
              <a:t>移动式</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流动式</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特种设备，如果无法返回使用登记地进行定期检验的，可以在异地</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指不在使用登记地</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进行，检验后，使用单位应当在收到检验报告之日起</a:t>
            </a:r>
            <a:r>
              <a:rPr lang="en-US" altLang="zh-CN" sz="2200" b="1" dirty="0">
                <a:latin typeface="黑体" panose="02010609060101010101" pitchFamily="49" charset="-122"/>
                <a:ea typeface="黑体" panose="02010609060101010101" pitchFamily="49" charset="-122"/>
              </a:rPr>
              <a:t>30</a:t>
            </a:r>
            <a:r>
              <a:rPr lang="zh-CN" altLang="en-US" sz="2200" b="1" dirty="0">
                <a:latin typeface="黑体" panose="02010609060101010101" pitchFamily="49" charset="-122"/>
                <a:ea typeface="黑体" panose="02010609060101010101" pitchFamily="49" charset="-122"/>
              </a:rPr>
              <a:t>日内将检验报告</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复印件</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报送使用登记机关；</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4" name="标题 1"/>
          <p:cNvSpPr txBox="1"/>
          <p:nvPr/>
        </p:nvSpPr>
        <p:spPr>
          <a:xfrm>
            <a:off x="169672" y="3231495"/>
            <a:ext cx="8964488" cy="1205617"/>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(3)</a:t>
            </a:r>
            <a:r>
              <a:rPr lang="zh-CN" altLang="en-US" sz="2200" b="1" dirty="0">
                <a:latin typeface="黑体" panose="02010609060101010101" pitchFamily="49" charset="-122"/>
                <a:ea typeface="黑体" panose="02010609060101010101" pitchFamily="49" charset="-122"/>
              </a:rPr>
              <a:t>定期检验完成后，使用单位应当组织进行特种设备管路连接、密封、附件（含零部件、安全附件、安全保护装置、仪器仪表等）和内件安装、试运行等工作，并且对其安全性负责；</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5" name="标题 1"/>
          <p:cNvSpPr txBox="1"/>
          <p:nvPr/>
        </p:nvSpPr>
        <p:spPr>
          <a:xfrm>
            <a:off x="169672" y="4365104"/>
            <a:ext cx="8964488" cy="701561"/>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(4)</a:t>
            </a:r>
            <a:r>
              <a:rPr lang="zh-CN" altLang="en-US" sz="2200" b="1" dirty="0">
                <a:latin typeface="黑体" panose="02010609060101010101" pitchFamily="49" charset="-122"/>
                <a:ea typeface="黑体" panose="02010609060101010101" pitchFamily="49" charset="-122"/>
              </a:rPr>
              <a:t>检验结论为合格时，使用单位应当按照检验结论确定的参数使用特种设备。</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2"/>
                                        </p:tgtEl>
                                        <p:attrNameLst>
                                          <p:attrName>style.visibility</p:attrName>
                                        </p:attrNameLst>
                                      </p:cBhvr>
                                      <p:to>
                                        <p:strVal val="visible"/>
                                      </p:to>
                                    </p:set>
                                    <p:anim calcmode="discrete" valueType="clr">
                                      <p:cBhvr override="childStyle">
                                        <p:cTn id="7"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2"/>
                                        </p:tgtEl>
                                        <p:attrNameLst>
                                          <p:attrName>fillcolor</p:attrName>
                                        </p:attrNameLst>
                                      </p:cBhvr>
                                      <p:tavLst>
                                        <p:tav tm="0">
                                          <p:val>
                                            <p:clrVal>
                                              <a:schemeClr val="accent2"/>
                                            </p:clrVal>
                                          </p:val>
                                        </p:tav>
                                        <p:tav tm="50000">
                                          <p:val>
                                            <p:clrVal>
                                              <a:schemeClr val="hlink"/>
                                            </p:clrVal>
                                          </p:val>
                                        </p:tav>
                                      </p:tavLst>
                                    </p:anim>
                                    <p:set>
                                      <p:cBhvr>
                                        <p:cTn id="9" dur="80"/>
                                        <p:tgtEl>
                                          <p:spTgt spid="1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3"/>
                                        </p:tgtEl>
                                        <p:attrNameLst>
                                          <p:attrName>style.visibility</p:attrName>
                                        </p:attrNameLst>
                                      </p:cBhvr>
                                      <p:to>
                                        <p:strVal val="visible"/>
                                      </p:to>
                                    </p:set>
                                    <p:anim calcmode="discrete" valueType="clr">
                                      <p:cBhvr override="childStyle">
                                        <p:cTn id="14"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3"/>
                                        </p:tgtEl>
                                        <p:attrNameLst>
                                          <p:attrName>fillcolor</p:attrName>
                                        </p:attrNameLst>
                                      </p:cBhvr>
                                      <p:tavLst>
                                        <p:tav tm="0">
                                          <p:val>
                                            <p:clrVal>
                                              <a:schemeClr val="accent2"/>
                                            </p:clrVal>
                                          </p:val>
                                        </p:tav>
                                        <p:tav tm="50000">
                                          <p:val>
                                            <p:clrVal>
                                              <a:schemeClr val="hlink"/>
                                            </p:clrVal>
                                          </p:val>
                                        </p:tav>
                                      </p:tavLst>
                                    </p:anim>
                                    <p:set>
                                      <p:cBhvr>
                                        <p:cTn id="16" dur="80"/>
                                        <p:tgtEl>
                                          <p:spTgt spid="13"/>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4"/>
                                        </p:tgtEl>
                                        <p:attrNameLst>
                                          <p:attrName>style.visibility</p:attrName>
                                        </p:attrNameLst>
                                      </p:cBhvr>
                                      <p:to>
                                        <p:strVal val="visible"/>
                                      </p:to>
                                    </p:set>
                                    <p:anim calcmode="discrete" valueType="clr">
                                      <p:cBhvr override="childStyle">
                                        <p:cTn id="21"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4"/>
                                        </p:tgtEl>
                                        <p:attrNameLst>
                                          <p:attrName>fillcolor</p:attrName>
                                        </p:attrNameLst>
                                      </p:cBhvr>
                                      <p:tavLst>
                                        <p:tav tm="0">
                                          <p:val>
                                            <p:clrVal>
                                              <a:schemeClr val="accent2"/>
                                            </p:clrVal>
                                          </p:val>
                                        </p:tav>
                                        <p:tav tm="50000">
                                          <p:val>
                                            <p:clrVal>
                                              <a:schemeClr val="hlink"/>
                                            </p:clrVal>
                                          </p:val>
                                        </p:tav>
                                      </p:tavLst>
                                    </p:anim>
                                    <p:set>
                                      <p:cBhvr>
                                        <p:cTn id="23" dur="80"/>
                                        <p:tgtEl>
                                          <p:spTgt spid="14"/>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5"/>
                                        </p:tgtEl>
                                        <p:attrNameLst>
                                          <p:attrName>style.visibility</p:attrName>
                                        </p:attrNameLst>
                                      </p:cBhvr>
                                      <p:to>
                                        <p:strVal val="visible"/>
                                      </p:to>
                                    </p:set>
                                    <p:anim calcmode="discrete" valueType="clr">
                                      <p:cBhvr override="childStyle">
                                        <p:cTn id="28"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5"/>
                                        </p:tgtEl>
                                        <p:attrNameLst>
                                          <p:attrName>fillcolor</p:attrName>
                                        </p:attrNameLst>
                                      </p:cBhvr>
                                      <p:tavLst>
                                        <p:tav tm="0">
                                          <p:val>
                                            <p:clrVal>
                                              <a:schemeClr val="accent2"/>
                                            </p:clrVal>
                                          </p:val>
                                        </p:tav>
                                        <p:tav tm="50000">
                                          <p:val>
                                            <p:clrVal>
                                              <a:schemeClr val="hlink"/>
                                            </p:clrVal>
                                          </p:val>
                                        </p:tav>
                                      </p:tavLst>
                                    </p:anim>
                                    <p:set>
                                      <p:cBhvr>
                                        <p:cTn id="30" dur="80"/>
                                        <p:tgtEl>
                                          <p:spTgt spid="15"/>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12" presetClass="entr" presetSubtype="8"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slide(fromLeft)">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8"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slide(fromLeft)">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8"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slide(fromLef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0" grpId="0"/>
      <p:bldP spid="11" grpId="0"/>
      <p:bldP spid="12" grpId="0"/>
      <p:bldP spid="13" grpId="0"/>
      <p:bldP spid="14" grpId="0"/>
      <p:bldP spid="1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2.11.1</a:t>
            </a:r>
            <a:r>
              <a:rPr lang="zh-CN" altLang="en-US" sz="3000" b="1" dirty="0">
                <a:latin typeface="黑体" panose="02010609060101010101" pitchFamily="49" charset="-122"/>
                <a:ea typeface="黑体" panose="02010609060101010101" pitchFamily="49" charset="-122"/>
              </a:rPr>
              <a:t>、隐患排查</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0" name="标题 1"/>
          <p:cNvSpPr txBox="1"/>
          <p:nvPr/>
        </p:nvSpPr>
        <p:spPr>
          <a:xfrm>
            <a:off x="251520" y="2492895"/>
            <a:ext cx="8677596" cy="770997"/>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隐患排查治理是防止和减少特种设备事故发生的有效途径，使用单位应当建立隐患排查治理长效机制的管理制度；</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0" name="标题 1"/>
          <p:cNvSpPr txBox="1"/>
          <p:nvPr/>
        </p:nvSpPr>
        <p:spPr>
          <a:xfrm>
            <a:off x="251520" y="4581128"/>
            <a:ext cx="8677596" cy="115212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隐患排查一般按照“谁主管、谁负责”的原则，针对各岗位可能发生的隐患建立安全检查制度，在规定时间、内容和频次对该岗位进行检查。</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1" name="标题 1"/>
          <p:cNvSpPr txBox="1"/>
          <p:nvPr/>
        </p:nvSpPr>
        <p:spPr>
          <a:xfrm>
            <a:off x="286892" y="3320787"/>
            <a:ext cx="8677596" cy="1116325"/>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隐患是指违反特种设备法律、法规、安全技术规范、相关标准和管理制度的规定，或者其它因素，可能导致特种设备事故发生的物的危险状态、人的不安全行为和管理上的缺陷；</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6" name="标题 1"/>
          <p:cNvSpPr txBox="1"/>
          <p:nvPr/>
        </p:nvSpPr>
        <p:spPr>
          <a:xfrm>
            <a:off x="558952" y="1412777"/>
            <a:ext cx="8477544" cy="1224135"/>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◆使用单位应当按照隐患排查治理制度进行隐患排查，发现事故隐患应当及时消除，待隐患消除后，方可继续使用。</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6"/>
                                        </p:tgtEl>
                                        <p:attrNameLst>
                                          <p:attrName>style.visibility</p:attrName>
                                        </p:attrNameLst>
                                      </p:cBhvr>
                                      <p:to>
                                        <p:strVal val="visible"/>
                                      </p:to>
                                    </p:set>
                                    <p:anim calcmode="discrete" valueType="clr">
                                      <p:cBhvr override="childStyle">
                                        <p:cTn id="7"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gtEl>
                                        <p:attrNameLst>
                                          <p:attrName>fillcolor</p:attrName>
                                        </p:attrNameLst>
                                      </p:cBhvr>
                                      <p:tavLst>
                                        <p:tav tm="0">
                                          <p:val>
                                            <p:clrVal>
                                              <a:schemeClr val="accent2"/>
                                            </p:clrVal>
                                          </p:val>
                                        </p:tav>
                                        <p:tav tm="50000">
                                          <p:val>
                                            <p:clrVal>
                                              <a:schemeClr val="hlink"/>
                                            </p:clrVal>
                                          </p:val>
                                        </p:tav>
                                      </p:tavLst>
                                    </p:anim>
                                    <p:set>
                                      <p:cBhvr>
                                        <p:cTn id="9" dur="80"/>
                                        <p:tgtEl>
                                          <p:spTgt spid="1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slide(fromLeft)">
                                      <p:cBhvr>
                                        <p:cTn id="14" dur="5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slide(from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slide(fromLeft)">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0" grpId="0"/>
      <p:bldP spid="11" grpId="0"/>
      <p:bldP spid="1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2.11.2</a:t>
            </a:r>
            <a:r>
              <a:rPr lang="zh-CN" altLang="en-US" sz="3000" b="1" dirty="0">
                <a:latin typeface="黑体" panose="02010609060101010101" pitchFamily="49" charset="-122"/>
                <a:ea typeface="黑体" panose="02010609060101010101" pitchFamily="49" charset="-122"/>
              </a:rPr>
              <a:t>、异常情况处理</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251520" y="5661248"/>
            <a:ext cx="8677596" cy="79208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对出现故障或者发生异常情况的特种设备，要查明原因，消除故障、异常情况。</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1" name="标题 1"/>
          <p:cNvSpPr txBox="1"/>
          <p:nvPr/>
        </p:nvSpPr>
        <p:spPr>
          <a:xfrm>
            <a:off x="286892" y="4832955"/>
            <a:ext cx="8677596" cy="756285"/>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发生异常情况时，首先采取应急措施防止事态扩大，同时向安全管理人员和单位有关负责人报告；</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6" name="标题 1"/>
          <p:cNvSpPr txBox="1"/>
          <p:nvPr/>
        </p:nvSpPr>
        <p:spPr>
          <a:xfrm>
            <a:off x="428596" y="1412777"/>
            <a:ext cx="8477544" cy="1224135"/>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◆特种设备在使用中发现异常情况的，作业人员或者维护保养人员应当立即采取应急措施，并且按照规定的程序向使用单位特种设备安全管理人员和单位有关负责人报告。</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481204" y="2745126"/>
            <a:ext cx="8477544" cy="1908010"/>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使用单位应当对出现故障或者发生异常情况的特种设备及时进行全面检查，查明故障和异常情况原因，并且及时采取有效措施，必要时停止运行，安排检验、检测，不得带病运行、冒险作业，待故障、异常情况消除后，方可继续使用。</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6"/>
                                        </p:tgtEl>
                                        <p:attrNameLst>
                                          <p:attrName>style.visibility</p:attrName>
                                        </p:attrNameLst>
                                      </p:cBhvr>
                                      <p:to>
                                        <p:strVal val="visible"/>
                                      </p:to>
                                    </p:set>
                                    <p:anim calcmode="discrete" valueType="clr">
                                      <p:cBhvr override="childStyle">
                                        <p:cTn id="7"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gtEl>
                                        <p:attrNameLst>
                                          <p:attrName>fillcolor</p:attrName>
                                        </p:attrNameLst>
                                      </p:cBhvr>
                                      <p:tavLst>
                                        <p:tav tm="0">
                                          <p:val>
                                            <p:clrVal>
                                              <a:schemeClr val="accent2"/>
                                            </p:clrVal>
                                          </p:val>
                                        </p:tav>
                                        <p:tav tm="50000">
                                          <p:val>
                                            <p:clrVal>
                                              <a:schemeClr val="hlink"/>
                                            </p:clrVal>
                                          </p:val>
                                        </p:tav>
                                      </p:tavLst>
                                    </p:anim>
                                    <p:set>
                                      <p:cBhvr>
                                        <p:cTn id="9" dur="80"/>
                                        <p:tgtEl>
                                          <p:spTgt spid="1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7"/>
                                        </p:tgtEl>
                                        <p:attrNameLst>
                                          <p:attrName>style.visibility</p:attrName>
                                        </p:attrNameLst>
                                      </p:cBhvr>
                                      <p:to>
                                        <p:strVal val="visible"/>
                                      </p:to>
                                    </p:set>
                                    <p:anim calcmode="discrete" valueType="clr">
                                      <p:cBhvr override="childStyle">
                                        <p:cTn id="14"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7"/>
                                        </p:tgtEl>
                                        <p:attrNameLst>
                                          <p:attrName>fillcolor</p:attrName>
                                        </p:attrNameLst>
                                      </p:cBhvr>
                                      <p:tavLst>
                                        <p:tav tm="0">
                                          <p:val>
                                            <p:clrVal>
                                              <a:schemeClr val="accent2"/>
                                            </p:clrVal>
                                          </p:val>
                                        </p:tav>
                                        <p:tav tm="50000">
                                          <p:val>
                                            <p:clrVal>
                                              <a:schemeClr val="hlink"/>
                                            </p:clrVal>
                                          </p:val>
                                        </p:tav>
                                      </p:tavLst>
                                    </p:anim>
                                    <p:set>
                                      <p:cBhvr>
                                        <p:cTn id="16" dur="80"/>
                                        <p:tgtEl>
                                          <p:spTgt spid="17"/>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12" presetClass="entr" presetSubtype="1"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slide(fromTop)">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1"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slide(fromTop)">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6" grpId="0"/>
      <p:bldP spid="1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2.12.1</a:t>
            </a:r>
            <a:r>
              <a:rPr lang="zh-CN" altLang="en-US" sz="3000" b="1" dirty="0">
                <a:latin typeface="黑体" panose="02010609060101010101" pitchFamily="49" charset="-122"/>
                <a:ea typeface="黑体" panose="02010609060101010101" pitchFamily="49" charset="-122"/>
              </a:rPr>
              <a:t>、应急预案</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251520" y="5301208"/>
            <a:ext cx="8677596" cy="79208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应急演练</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演练时间、如何演练、演练记录。</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1" name="标题 1"/>
          <p:cNvSpPr txBox="1"/>
          <p:nvPr/>
        </p:nvSpPr>
        <p:spPr>
          <a:xfrm>
            <a:off x="286892" y="3645024"/>
            <a:ext cx="8677596" cy="756285"/>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应急专项预案</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设置特种设备安全管理机构和配备专职安全管理员的使用单位；</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6" name="标题 1"/>
          <p:cNvSpPr txBox="1"/>
          <p:nvPr/>
        </p:nvSpPr>
        <p:spPr>
          <a:xfrm>
            <a:off x="558952" y="1412777"/>
            <a:ext cx="8477544" cy="2205733"/>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按照本规则要求设置特种设备安全管理机构和配备专职安全管理员的使用单位，应当制定特种设备事故应急专项预案，每年至少演练一次，并且作出记录；其他使用单位可以在综合应急预案中编制特种设备事故应急的内容，适时开展特种设备事故应急演练，并且作出记录。</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286892" y="4509120"/>
            <a:ext cx="8677596" cy="756285"/>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综合应急预案中编制特种设备事故应急的内容</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其它使用单位；</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6"/>
                                        </p:tgtEl>
                                        <p:attrNameLst>
                                          <p:attrName>style.visibility</p:attrName>
                                        </p:attrNameLst>
                                      </p:cBhvr>
                                      <p:to>
                                        <p:strVal val="visible"/>
                                      </p:to>
                                    </p:set>
                                    <p:anim calcmode="discrete" valueType="clr">
                                      <p:cBhvr override="childStyle">
                                        <p:cTn id="7"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gtEl>
                                        <p:attrNameLst>
                                          <p:attrName>fillcolor</p:attrName>
                                        </p:attrNameLst>
                                      </p:cBhvr>
                                      <p:tavLst>
                                        <p:tav tm="0">
                                          <p:val>
                                            <p:clrVal>
                                              <a:schemeClr val="accent2"/>
                                            </p:clrVal>
                                          </p:val>
                                        </p:tav>
                                        <p:tav tm="50000">
                                          <p:val>
                                            <p:clrVal>
                                              <a:schemeClr val="hlink"/>
                                            </p:clrVal>
                                          </p:val>
                                        </p:tav>
                                      </p:tavLst>
                                    </p:anim>
                                    <p:set>
                                      <p:cBhvr>
                                        <p:cTn id="9" dur="80"/>
                                        <p:tgtEl>
                                          <p:spTgt spid="1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slide(fromLeft)">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slide(fromLeft)">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slide(fromLeft)">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6" grpId="0"/>
      <p:bldP spid="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2.12.2</a:t>
            </a:r>
            <a:r>
              <a:rPr lang="zh-CN" altLang="en-US" sz="3000" b="1" dirty="0">
                <a:latin typeface="黑体" panose="02010609060101010101" pitchFamily="49" charset="-122"/>
                <a:ea typeface="黑体" panose="02010609060101010101" pitchFamily="49" charset="-122"/>
              </a:rPr>
              <a:t>、应急处置</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6" name="标题 1"/>
          <p:cNvSpPr txBox="1"/>
          <p:nvPr/>
        </p:nvSpPr>
        <p:spPr>
          <a:xfrm>
            <a:off x="558952" y="1412777"/>
            <a:ext cx="8477544" cy="2205733"/>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◆发生特种设备事故的使用单位，应当根据应急预案，立即采取应急措施，组织抢救，防止事故扩大，减少人员伤亡和财产损失，并且按照</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特种设备事故报告和调查处理规定</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的要求，向特种设备安全监管部门和有关部门报告，同时配合事故调查和做好善后处理工作。</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2" name="标题 1"/>
          <p:cNvSpPr txBox="1"/>
          <p:nvPr/>
        </p:nvSpPr>
        <p:spPr>
          <a:xfrm>
            <a:off x="571472" y="3717032"/>
            <a:ext cx="8477544" cy="1440160"/>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◆发生自然灾害危及特种设备安全时，使用单位应当立即疏散、撤离有关人员，采取防止危害扩大的必要措施，同时向特种设备安全监管部门和有关部门报告。</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6"/>
                                        </p:tgtEl>
                                        <p:attrNameLst>
                                          <p:attrName>style.visibility</p:attrName>
                                        </p:attrNameLst>
                                      </p:cBhvr>
                                      <p:to>
                                        <p:strVal val="visible"/>
                                      </p:to>
                                    </p:set>
                                    <p:anim calcmode="discrete" valueType="clr">
                                      <p:cBhvr override="childStyle">
                                        <p:cTn id="7"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gtEl>
                                        <p:attrNameLst>
                                          <p:attrName>fillcolor</p:attrName>
                                        </p:attrNameLst>
                                      </p:cBhvr>
                                      <p:tavLst>
                                        <p:tav tm="0">
                                          <p:val>
                                            <p:clrVal>
                                              <a:schemeClr val="accent2"/>
                                            </p:clrVal>
                                          </p:val>
                                        </p:tav>
                                        <p:tav tm="50000">
                                          <p:val>
                                            <p:clrVal>
                                              <a:schemeClr val="hlink"/>
                                            </p:clrVal>
                                          </p:val>
                                        </p:tav>
                                      </p:tavLst>
                                    </p:anim>
                                    <p:set>
                                      <p:cBhvr>
                                        <p:cTn id="9" dur="80"/>
                                        <p:tgtEl>
                                          <p:spTgt spid="1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2"/>
                                        </p:tgtEl>
                                        <p:attrNameLst>
                                          <p:attrName>style.visibility</p:attrName>
                                        </p:attrNameLst>
                                      </p:cBhvr>
                                      <p:to>
                                        <p:strVal val="visible"/>
                                      </p:to>
                                    </p:set>
                                    <p:anim calcmode="discrete" valueType="clr">
                                      <p:cBhvr override="childStyle">
                                        <p:cTn id="14"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2"/>
                                        </p:tgtEl>
                                        <p:attrNameLst>
                                          <p:attrName>fillcolor</p:attrName>
                                        </p:attrNameLst>
                                      </p:cBhvr>
                                      <p:tavLst>
                                        <p:tav tm="0">
                                          <p:val>
                                            <p:clrVal>
                                              <a:schemeClr val="accent2"/>
                                            </p:clrVal>
                                          </p:val>
                                        </p:tav>
                                        <p:tav tm="50000">
                                          <p:val>
                                            <p:clrVal>
                                              <a:schemeClr val="hlink"/>
                                            </p:clrVal>
                                          </p:val>
                                        </p:tav>
                                      </p:tavLst>
                                    </p:anim>
                                    <p:set>
                                      <p:cBhvr>
                                        <p:cTn id="16" dur="80"/>
                                        <p:tgtEl>
                                          <p:spTgt spid="1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2.13</a:t>
            </a:r>
            <a:r>
              <a:rPr lang="zh-CN" altLang="en-US" sz="3000" b="1" dirty="0">
                <a:latin typeface="黑体" panose="02010609060101010101" pitchFamily="49" charset="-122"/>
                <a:ea typeface="黑体" panose="02010609060101010101" pitchFamily="49" charset="-122"/>
              </a:rPr>
              <a:t>、移装</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6" name="标题 1"/>
          <p:cNvSpPr txBox="1"/>
          <p:nvPr/>
        </p:nvSpPr>
        <p:spPr>
          <a:xfrm>
            <a:off x="558952" y="1412777"/>
            <a:ext cx="8477544" cy="2205733"/>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特种设备移装后，使用单位应当办理使用登记变更。整体移装的，使用单位应当进行自行检查；拆卸后移装的，使用单位应当选择取得相应许可的单位进行安装。按照有关安全技术规范要求，拆卸后移装需要进行检验的，应当向特种设备检验机构申请检验。</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358900" y="5367505"/>
            <a:ext cx="6085308" cy="509767"/>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移装后，办理使用登记变更。</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4" name="标题 1"/>
          <p:cNvSpPr txBox="1"/>
          <p:nvPr/>
        </p:nvSpPr>
        <p:spPr>
          <a:xfrm>
            <a:off x="323528" y="4149080"/>
            <a:ext cx="8677596" cy="432982"/>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整体移装的，使用单位应当自行进行检查；</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5" name="标题 1"/>
          <p:cNvSpPr txBox="1"/>
          <p:nvPr/>
        </p:nvSpPr>
        <p:spPr>
          <a:xfrm>
            <a:off x="323528" y="3645024"/>
            <a:ext cx="8677596" cy="377152"/>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特种设备移装分为整体移装和拆卸移装两种情况；</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7" name="标题 1"/>
          <p:cNvSpPr txBox="1"/>
          <p:nvPr/>
        </p:nvSpPr>
        <p:spPr>
          <a:xfrm>
            <a:off x="323528" y="4769704"/>
            <a:ext cx="8677596" cy="45949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拆卸移装的，有资格的单位安装，并且检验；</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6"/>
                                        </p:tgtEl>
                                        <p:attrNameLst>
                                          <p:attrName>style.visibility</p:attrName>
                                        </p:attrNameLst>
                                      </p:cBhvr>
                                      <p:to>
                                        <p:strVal val="visible"/>
                                      </p:to>
                                    </p:set>
                                    <p:anim calcmode="discrete" valueType="clr">
                                      <p:cBhvr override="childStyle">
                                        <p:cTn id="7"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gtEl>
                                        <p:attrNameLst>
                                          <p:attrName>fillcolor</p:attrName>
                                        </p:attrNameLst>
                                      </p:cBhvr>
                                      <p:tavLst>
                                        <p:tav tm="0">
                                          <p:val>
                                            <p:clrVal>
                                              <a:schemeClr val="accent2"/>
                                            </p:clrVal>
                                          </p:val>
                                        </p:tav>
                                        <p:tav tm="50000">
                                          <p:val>
                                            <p:clrVal>
                                              <a:schemeClr val="hlink"/>
                                            </p:clrVal>
                                          </p:val>
                                        </p:tav>
                                      </p:tavLst>
                                    </p:anim>
                                    <p:set>
                                      <p:cBhvr>
                                        <p:cTn id="9" dur="80"/>
                                        <p:tgtEl>
                                          <p:spTgt spid="1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slide(fromLeft)">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slide(fromLeft)">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slide(fromLeft)">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slide(fromLeft)">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3" grpId="0"/>
      <p:bldP spid="14" grpId="0"/>
      <p:bldP spid="15" grpId="0"/>
      <p:bldP spid="1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792961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2.14</a:t>
            </a:r>
            <a:r>
              <a:rPr lang="zh-CN" altLang="en-US" sz="3000" b="1" dirty="0">
                <a:latin typeface="黑体" panose="02010609060101010101" pitchFamily="49" charset="-122"/>
                <a:ea typeface="黑体" panose="02010609060101010101" pitchFamily="49" charset="-122"/>
              </a:rPr>
              <a:t>、达到设计使用年限的特种设备</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6" name="标题 1"/>
          <p:cNvSpPr txBox="1"/>
          <p:nvPr/>
        </p:nvSpPr>
        <p:spPr>
          <a:xfrm>
            <a:off x="558952" y="1412777"/>
            <a:ext cx="8477544" cy="2205733"/>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特种设备达到设计使用年限，使用单位认为可以继续使用的，应当按照安全技术规范及相关产品标准的要求，经检验或者安全评估合格，由使用单位安全管理负责人同意、主要负责人批准，办理使用登记变更后，方可继续使用。允许继续使用的，应当采取加强检验、检测和维护保养等措施，确保使用安全。</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358900" y="5943569"/>
            <a:ext cx="8677596" cy="797799"/>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对允许继续使用的特种设备，要加强管理，采取缩短检验、检测周期，增加检验、检测项目，增加维护保养频次和项目等措施。</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4" name="标题 1"/>
          <p:cNvSpPr txBox="1"/>
          <p:nvPr/>
        </p:nvSpPr>
        <p:spPr>
          <a:xfrm>
            <a:off x="323528" y="4365104"/>
            <a:ext cx="8677596" cy="108012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要继续使用，经检验或者安全评估合格，由使用单位安全管理负责人同意、主要负责人批准，办理使用登记变更后，方可继续使用；</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5" name="标题 1"/>
          <p:cNvSpPr txBox="1"/>
          <p:nvPr/>
        </p:nvSpPr>
        <p:spPr>
          <a:xfrm>
            <a:off x="323528" y="3645024"/>
            <a:ext cx="8677596" cy="712031"/>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设计使用年限不是特种设备实际能够使用的寿命，不能作为强制报废的条件；</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7" name="标题 1"/>
          <p:cNvSpPr txBox="1"/>
          <p:nvPr/>
        </p:nvSpPr>
        <p:spPr>
          <a:xfrm>
            <a:off x="323528" y="5373216"/>
            <a:ext cx="8928992" cy="45949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“谁检验，谁负责”“谁批准，谁负责”“谁得益，谁负责”；</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6"/>
                                        </p:tgtEl>
                                        <p:attrNameLst>
                                          <p:attrName>style.visibility</p:attrName>
                                        </p:attrNameLst>
                                      </p:cBhvr>
                                      <p:to>
                                        <p:strVal val="visible"/>
                                      </p:to>
                                    </p:set>
                                    <p:anim calcmode="discrete" valueType="clr">
                                      <p:cBhvr override="childStyle">
                                        <p:cTn id="7"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gtEl>
                                        <p:attrNameLst>
                                          <p:attrName>fillcolor</p:attrName>
                                        </p:attrNameLst>
                                      </p:cBhvr>
                                      <p:tavLst>
                                        <p:tav tm="0">
                                          <p:val>
                                            <p:clrVal>
                                              <a:schemeClr val="accent2"/>
                                            </p:clrVal>
                                          </p:val>
                                        </p:tav>
                                        <p:tav tm="50000">
                                          <p:val>
                                            <p:clrVal>
                                              <a:schemeClr val="hlink"/>
                                            </p:clrVal>
                                          </p:val>
                                        </p:tav>
                                      </p:tavLst>
                                    </p:anim>
                                    <p:set>
                                      <p:cBhvr>
                                        <p:cTn id="9" dur="80"/>
                                        <p:tgtEl>
                                          <p:spTgt spid="1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1"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slide(fromTop)">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slide(fromTop)">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1"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slide(fromTop)">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1"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slide(fromTop)">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3" grpId="0"/>
      <p:bldP spid="14" grpId="0"/>
      <p:bldP spid="15" grpId="0"/>
      <p:bldP spid="1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8621560"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2.15</a:t>
            </a:r>
            <a:r>
              <a:rPr lang="zh-CN" altLang="en-US" sz="3000" b="1" dirty="0">
                <a:latin typeface="黑体" panose="02010609060101010101" pitchFamily="49" charset="-122"/>
                <a:ea typeface="黑体" panose="02010609060101010101" pitchFamily="49" charset="-122"/>
              </a:rPr>
              <a:t>、移动式压力容器和气瓶充装单位特别规定</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2" name="标题 1"/>
          <p:cNvSpPr txBox="1"/>
          <p:nvPr/>
        </p:nvSpPr>
        <p:spPr>
          <a:xfrm>
            <a:off x="216024" y="1359287"/>
            <a:ext cx="8964488" cy="773839"/>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(1)</a:t>
            </a:r>
            <a:r>
              <a:rPr lang="zh-CN" altLang="en-US" sz="2200" b="1" dirty="0">
                <a:latin typeface="黑体" panose="02010609060101010101" pitchFamily="49" charset="-122"/>
                <a:ea typeface="黑体" panose="02010609060101010101" pitchFamily="49" charset="-122"/>
              </a:rPr>
              <a:t>移动式压力容器、气瓶充装单位，应当取得相应的</a:t>
            </a:r>
            <a:r>
              <a:rPr lang="zh-CN" altLang="en-US" sz="2200" b="1" dirty="0">
                <a:solidFill>
                  <a:srgbClr val="FF0000"/>
                </a:solidFill>
                <a:latin typeface="黑体" panose="02010609060101010101" pitchFamily="49" charset="-122"/>
                <a:ea typeface="黑体" panose="02010609060101010101" pitchFamily="49" charset="-122"/>
              </a:rPr>
              <a:t>充装许可资质</a:t>
            </a:r>
            <a:r>
              <a:rPr lang="zh-CN" altLang="en-US" sz="2200" b="1" dirty="0">
                <a:latin typeface="黑体" panose="02010609060101010101" pitchFamily="49" charset="-122"/>
                <a:ea typeface="黑体" panose="02010609060101010101" pitchFamily="49" charset="-122"/>
              </a:rPr>
              <a:t>，方可从事充装活动；</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195604" y="1981452"/>
            <a:ext cx="8964488" cy="1303532"/>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(2)</a:t>
            </a:r>
            <a:r>
              <a:rPr lang="zh-CN" altLang="en-US" sz="2200" b="1" dirty="0">
                <a:latin typeface="黑体" panose="02010609060101010101" pitchFamily="49" charset="-122"/>
                <a:ea typeface="黑体" panose="02010609060101010101" pitchFamily="49" charset="-122"/>
              </a:rPr>
              <a:t>充装单位应当建立并且落实</a:t>
            </a:r>
            <a:r>
              <a:rPr lang="zh-CN" altLang="en-US" sz="2200" b="1" dirty="0">
                <a:solidFill>
                  <a:srgbClr val="FF0000"/>
                </a:solidFill>
                <a:latin typeface="黑体" panose="02010609060101010101" pitchFamily="49" charset="-122"/>
                <a:ea typeface="黑体" panose="02010609060101010101" pitchFamily="49" charset="-122"/>
              </a:rPr>
              <a:t>充装前、充装后的检查与记录</a:t>
            </a:r>
            <a:r>
              <a:rPr lang="zh-CN" altLang="en-US" sz="2200" b="1" dirty="0">
                <a:latin typeface="黑体" panose="02010609060101010101" pitchFamily="49" charset="-122"/>
                <a:ea typeface="黑体" panose="02010609060101010101" pitchFamily="49" charset="-122"/>
              </a:rPr>
              <a:t>制度，禁止对不符合安全技术规范要求的移动式压力容器和气瓶进行充装，不得错装、混装介质；</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4" name="标题 1"/>
          <p:cNvSpPr txBox="1"/>
          <p:nvPr/>
        </p:nvSpPr>
        <p:spPr>
          <a:xfrm>
            <a:off x="169672" y="3087479"/>
            <a:ext cx="8964488" cy="1205617"/>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(3)</a:t>
            </a:r>
            <a:r>
              <a:rPr lang="zh-CN" altLang="en-US" sz="2200" b="1" dirty="0">
                <a:latin typeface="黑体" panose="02010609060101010101" pitchFamily="49" charset="-122"/>
                <a:ea typeface="黑体" panose="02010609060101010101" pitchFamily="49" charset="-122"/>
              </a:rPr>
              <a:t>气瓶充装单位应当向气体使用者提供符合安全技术规范要求的气瓶</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车用气瓶、非重复充装气瓶、呼吸器用气瓶除外</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，并且对气体使用者进行气瓶安全使用指导，为自有气瓶和托管气瓶建立</a:t>
            </a:r>
            <a:r>
              <a:rPr lang="zh-CN" altLang="en-US" sz="2200" b="1" dirty="0">
                <a:solidFill>
                  <a:srgbClr val="FF0000"/>
                </a:solidFill>
                <a:latin typeface="黑体" panose="02010609060101010101" pitchFamily="49" charset="-122"/>
                <a:ea typeface="黑体" panose="02010609060101010101" pitchFamily="49" charset="-122"/>
              </a:rPr>
              <a:t>充装档案</a:t>
            </a:r>
            <a:r>
              <a:rPr lang="zh-CN" altLang="en-US" sz="2200" b="1" dirty="0">
                <a:latin typeface="黑体" panose="02010609060101010101" pitchFamily="49" charset="-122"/>
                <a:ea typeface="黑体" panose="02010609060101010101" pitchFamily="49" charset="-122"/>
              </a:rPr>
              <a:t>；</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5" name="标题 1"/>
          <p:cNvSpPr txBox="1"/>
          <p:nvPr/>
        </p:nvSpPr>
        <p:spPr>
          <a:xfrm>
            <a:off x="169672" y="4293096"/>
            <a:ext cx="8964488" cy="1152128"/>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(4)</a:t>
            </a:r>
            <a:r>
              <a:rPr lang="zh-CN" altLang="en-US" sz="2200" b="1" dirty="0">
                <a:solidFill>
                  <a:srgbClr val="FF0000"/>
                </a:solidFill>
                <a:latin typeface="黑体" panose="02010609060101010101" pitchFamily="49" charset="-122"/>
                <a:ea typeface="黑体" panose="02010609060101010101" pitchFamily="49" charset="-122"/>
              </a:rPr>
              <a:t>禁止</a:t>
            </a:r>
            <a:r>
              <a:rPr lang="zh-CN" altLang="en-US" sz="2200" b="1" dirty="0">
                <a:latin typeface="黑体" panose="02010609060101010101" pitchFamily="49" charset="-122"/>
                <a:ea typeface="黑体" panose="02010609060101010101" pitchFamily="49" charset="-122"/>
              </a:rPr>
              <a:t>充装永久性标记不清或者被修改、超期未检或者检验不合格、报废的移动式压力容器和气瓶；不得充装未在充装单位建立档案的气瓶</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车用气瓶、非重复充装气瓶、呼吸器用气瓶除外</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6" name="标题 1"/>
          <p:cNvSpPr txBox="1"/>
          <p:nvPr/>
        </p:nvSpPr>
        <p:spPr>
          <a:xfrm>
            <a:off x="169672" y="5391735"/>
            <a:ext cx="8964488" cy="701561"/>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(5)</a:t>
            </a:r>
            <a:r>
              <a:rPr lang="zh-CN" altLang="en-US" sz="2200" b="1" dirty="0">
                <a:latin typeface="黑体" panose="02010609060101010101" pitchFamily="49" charset="-122"/>
                <a:ea typeface="黑体" panose="02010609060101010101" pitchFamily="49" charset="-122"/>
              </a:rPr>
              <a:t>气瓶充装单位应当建立</a:t>
            </a:r>
            <a:r>
              <a:rPr lang="zh-CN" altLang="en-US" sz="2200" b="1" dirty="0">
                <a:solidFill>
                  <a:srgbClr val="FF0000"/>
                </a:solidFill>
                <a:latin typeface="黑体" panose="02010609060101010101" pitchFamily="49" charset="-122"/>
                <a:ea typeface="黑体" panose="02010609060101010101" pitchFamily="49" charset="-122"/>
              </a:rPr>
              <a:t>气瓶管理信息系统</a:t>
            </a:r>
            <a:r>
              <a:rPr lang="zh-CN" altLang="en-US" sz="2200" b="1" dirty="0">
                <a:latin typeface="黑体" panose="02010609060101010101" pitchFamily="49" charset="-122"/>
                <a:ea typeface="黑体" panose="02010609060101010101" pitchFamily="49" charset="-122"/>
              </a:rPr>
              <a:t>，对气瓶的数量、充装、检验以及流转进行动态管理；</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179512" y="6111815"/>
            <a:ext cx="8964488" cy="701561"/>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(6)</a:t>
            </a:r>
            <a:r>
              <a:rPr lang="zh-CN" altLang="en-US" sz="2200" b="1" dirty="0">
                <a:latin typeface="黑体" panose="02010609060101010101" pitchFamily="49" charset="-122"/>
                <a:ea typeface="黑体" panose="02010609060101010101" pitchFamily="49" charset="-122"/>
              </a:rPr>
              <a:t>鼓励气瓶充装单位利用二维码、电子标签等技术对气瓶进行</a:t>
            </a:r>
            <a:r>
              <a:rPr lang="zh-CN" altLang="en-US" sz="2200" b="1" dirty="0">
                <a:solidFill>
                  <a:srgbClr val="FF0000"/>
                </a:solidFill>
                <a:latin typeface="黑体" panose="02010609060101010101" pitchFamily="49" charset="-122"/>
                <a:ea typeface="黑体" panose="02010609060101010101" pitchFamily="49" charset="-122"/>
              </a:rPr>
              <a:t>信息化管理</a:t>
            </a:r>
            <a:r>
              <a:rPr lang="zh-CN" altLang="en-US" sz="2200" b="1" dirty="0">
                <a:latin typeface="黑体" panose="02010609060101010101" pitchFamily="49" charset="-122"/>
                <a:ea typeface="黑体" panose="02010609060101010101" pitchFamily="49" charset="-122"/>
              </a:rPr>
              <a:t>。</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2"/>
                                        </p:tgtEl>
                                        <p:attrNameLst>
                                          <p:attrName>style.visibility</p:attrName>
                                        </p:attrNameLst>
                                      </p:cBhvr>
                                      <p:to>
                                        <p:strVal val="visible"/>
                                      </p:to>
                                    </p:set>
                                    <p:anim calcmode="discrete" valueType="clr">
                                      <p:cBhvr override="childStyle">
                                        <p:cTn id="7"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2"/>
                                        </p:tgtEl>
                                        <p:attrNameLst>
                                          <p:attrName>fillcolor</p:attrName>
                                        </p:attrNameLst>
                                      </p:cBhvr>
                                      <p:tavLst>
                                        <p:tav tm="0">
                                          <p:val>
                                            <p:clrVal>
                                              <a:schemeClr val="accent2"/>
                                            </p:clrVal>
                                          </p:val>
                                        </p:tav>
                                        <p:tav tm="50000">
                                          <p:val>
                                            <p:clrVal>
                                              <a:schemeClr val="hlink"/>
                                            </p:clrVal>
                                          </p:val>
                                        </p:tav>
                                      </p:tavLst>
                                    </p:anim>
                                    <p:set>
                                      <p:cBhvr>
                                        <p:cTn id="9" dur="80"/>
                                        <p:tgtEl>
                                          <p:spTgt spid="1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3"/>
                                        </p:tgtEl>
                                        <p:attrNameLst>
                                          <p:attrName>style.visibility</p:attrName>
                                        </p:attrNameLst>
                                      </p:cBhvr>
                                      <p:to>
                                        <p:strVal val="visible"/>
                                      </p:to>
                                    </p:set>
                                    <p:anim calcmode="discrete" valueType="clr">
                                      <p:cBhvr override="childStyle">
                                        <p:cTn id="14"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3"/>
                                        </p:tgtEl>
                                        <p:attrNameLst>
                                          <p:attrName>fillcolor</p:attrName>
                                        </p:attrNameLst>
                                      </p:cBhvr>
                                      <p:tavLst>
                                        <p:tav tm="0">
                                          <p:val>
                                            <p:clrVal>
                                              <a:schemeClr val="accent2"/>
                                            </p:clrVal>
                                          </p:val>
                                        </p:tav>
                                        <p:tav tm="50000">
                                          <p:val>
                                            <p:clrVal>
                                              <a:schemeClr val="hlink"/>
                                            </p:clrVal>
                                          </p:val>
                                        </p:tav>
                                      </p:tavLst>
                                    </p:anim>
                                    <p:set>
                                      <p:cBhvr>
                                        <p:cTn id="16" dur="80"/>
                                        <p:tgtEl>
                                          <p:spTgt spid="13"/>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4"/>
                                        </p:tgtEl>
                                        <p:attrNameLst>
                                          <p:attrName>style.visibility</p:attrName>
                                        </p:attrNameLst>
                                      </p:cBhvr>
                                      <p:to>
                                        <p:strVal val="visible"/>
                                      </p:to>
                                    </p:set>
                                    <p:anim calcmode="discrete" valueType="clr">
                                      <p:cBhvr override="childStyle">
                                        <p:cTn id="21"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4"/>
                                        </p:tgtEl>
                                        <p:attrNameLst>
                                          <p:attrName>fillcolor</p:attrName>
                                        </p:attrNameLst>
                                      </p:cBhvr>
                                      <p:tavLst>
                                        <p:tav tm="0">
                                          <p:val>
                                            <p:clrVal>
                                              <a:schemeClr val="accent2"/>
                                            </p:clrVal>
                                          </p:val>
                                        </p:tav>
                                        <p:tav tm="50000">
                                          <p:val>
                                            <p:clrVal>
                                              <a:schemeClr val="hlink"/>
                                            </p:clrVal>
                                          </p:val>
                                        </p:tav>
                                      </p:tavLst>
                                    </p:anim>
                                    <p:set>
                                      <p:cBhvr>
                                        <p:cTn id="23" dur="80"/>
                                        <p:tgtEl>
                                          <p:spTgt spid="14"/>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5"/>
                                        </p:tgtEl>
                                        <p:attrNameLst>
                                          <p:attrName>style.visibility</p:attrName>
                                        </p:attrNameLst>
                                      </p:cBhvr>
                                      <p:to>
                                        <p:strVal val="visible"/>
                                      </p:to>
                                    </p:set>
                                    <p:anim calcmode="discrete" valueType="clr">
                                      <p:cBhvr override="childStyle">
                                        <p:cTn id="28"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5"/>
                                        </p:tgtEl>
                                        <p:attrNameLst>
                                          <p:attrName>fillcolor</p:attrName>
                                        </p:attrNameLst>
                                      </p:cBhvr>
                                      <p:tavLst>
                                        <p:tav tm="0">
                                          <p:val>
                                            <p:clrVal>
                                              <a:schemeClr val="accent2"/>
                                            </p:clrVal>
                                          </p:val>
                                        </p:tav>
                                        <p:tav tm="50000">
                                          <p:val>
                                            <p:clrVal>
                                              <a:schemeClr val="hlink"/>
                                            </p:clrVal>
                                          </p:val>
                                        </p:tav>
                                      </p:tavLst>
                                    </p:anim>
                                    <p:set>
                                      <p:cBhvr>
                                        <p:cTn id="30" dur="80"/>
                                        <p:tgtEl>
                                          <p:spTgt spid="15"/>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16"/>
                                        </p:tgtEl>
                                        <p:attrNameLst>
                                          <p:attrName>style.visibility</p:attrName>
                                        </p:attrNameLst>
                                      </p:cBhvr>
                                      <p:to>
                                        <p:strVal val="visible"/>
                                      </p:to>
                                    </p:set>
                                    <p:anim calcmode="discrete" valueType="clr">
                                      <p:cBhvr override="childStyle">
                                        <p:cTn id="35"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6"/>
                                        </p:tgtEl>
                                        <p:attrNameLst>
                                          <p:attrName>fillcolor</p:attrName>
                                        </p:attrNameLst>
                                      </p:cBhvr>
                                      <p:tavLst>
                                        <p:tav tm="0">
                                          <p:val>
                                            <p:clrVal>
                                              <a:schemeClr val="accent2"/>
                                            </p:clrVal>
                                          </p:val>
                                        </p:tav>
                                        <p:tav tm="50000">
                                          <p:val>
                                            <p:clrVal>
                                              <a:schemeClr val="hlink"/>
                                            </p:clrVal>
                                          </p:val>
                                        </p:tav>
                                      </p:tavLst>
                                    </p:anim>
                                    <p:set>
                                      <p:cBhvr>
                                        <p:cTn id="37" dur="80"/>
                                        <p:tgtEl>
                                          <p:spTgt spid="16"/>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17"/>
                                        </p:tgtEl>
                                        <p:attrNameLst>
                                          <p:attrName>style.visibility</p:attrName>
                                        </p:attrNameLst>
                                      </p:cBhvr>
                                      <p:to>
                                        <p:strVal val="visible"/>
                                      </p:to>
                                    </p:set>
                                    <p:anim calcmode="discrete" valueType="clr">
                                      <p:cBhvr override="childStyle">
                                        <p:cTn id="42"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17"/>
                                        </p:tgtEl>
                                        <p:attrNameLst>
                                          <p:attrName>fillcolor</p:attrName>
                                        </p:attrNameLst>
                                      </p:cBhvr>
                                      <p:tavLst>
                                        <p:tav tm="0">
                                          <p:val>
                                            <p:clrVal>
                                              <a:schemeClr val="accent2"/>
                                            </p:clrVal>
                                          </p:val>
                                        </p:tav>
                                        <p:tav tm="50000">
                                          <p:val>
                                            <p:clrVal>
                                              <a:schemeClr val="hlink"/>
                                            </p:clrVal>
                                          </p:val>
                                        </p:tav>
                                      </p:tavLst>
                                    </p:anim>
                                    <p:set>
                                      <p:cBhvr>
                                        <p:cTn id="44" dur="80"/>
                                        <p:tgtEl>
                                          <p:spTgt spid="1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8621560"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2.16</a:t>
            </a:r>
            <a:r>
              <a:rPr lang="zh-CN" altLang="en-US" sz="3000" b="1" dirty="0">
                <a:latin typeface="黑体" panose="02010609060101010101" pitchFamily="49" charset="-122"/>
                <a:ea typeface="黑体" panose="02010609060101010101" pitchFamily="49" charset="-122"/>
              </a:rPr>
              <a:t>、起重机使用单位特别规定</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8" name="标题 1"/>
          <p:cNvSpPr txBox="1"/>
          <p:nvPr/>
        </p:nvSpPr>
        <p:spPr>
          <a:xfrm>
            <a:off x="558952" y="1556792"/>
            <a:ext cx="8477544" cy="1296144"/>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◆使用单位负责塔式起重机、施工升降机在使用过程中的顶升行为，并且对其安全性能负责。</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9" name="标题 1"/>
          <p:cNvSpPr txBox="1"/>
          <p:nvPr/>
        </p:nvSpPr>
        <p:spPr>
          <a:xfrm>
            <a:off x="323528" y="3861048"/>
            <a:ext cx="8677596" cy="576064"/>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明确规定使用单位对顶升作业安全负责。</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21" name="标题 1"/>
          <p:cNvSpPr txBox="1"/>
          <p:nvPr/>
        </p:nvSpPr>
        <p:spPr>
          <a:xfrm>
            <a:off x="323528" y="2972349"/>
            <a:ext cx="8677596" cy="872169"/>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针对塔式起重机、施工升降机的顶升作业环节事故多发的现状，为此提出了特别规定；</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8"/>
                                        </p:tgtEl>
                                        <p:attrNameLst>
                                          <p:attrName>style.visibility</p:attrName>
                                        </p:attrNameLst>
                                      </p:cBhvr>
                                      <p:to>
                                        <p:strVal val="visible"/>
                                      </p:to>
                                    </p:set>
                                    <p:anim calcmode="discrete" valueType="clr">
                                      <p:cBhvr override="childStyle">
                                        <p:cTn id="7"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8"/>
                                        </p:tgtEl>
                                        <p:attrNameLst>
                                          <p:attrName>fillcolor</p:attrName>
                                        </p:attrNameLst>
                                      </p:cBhvr>
                                      <p:tavLst>
                                        <p:tav tm="0">
                                          <p:val>
                                            <p:clrVal>
                                              <a:schemeClr val="accent2"/>
                                            </p:clrVal>
                                          </p:val>
                                        </p:tav>
                                        <p:tav tm="50000">
                                          <p:val>
                                            <p:clrVal>
                                              <a:schemeClr val="hlink"/>
                                            </p:clrVal>
                                          </p:val>
                                        </p:tav>
                                      </p:tavLst>
                                    </p:anim>
                                    <p:set>
                                      <p:cBhvr>
                                        <p:cTn id="9" dur="80"/>
                                        <p:tgtEl>
                                          <p:spTgt spid="18"/>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slide(fromLeft)">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slide(fromLeft)">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8621560"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3.1</a:t>
            </a:r>
            <a:r>
              <a:rPr lang="zh-CN" altLang="en-US" sz="3000" b="1" dirty="0">
                <a:latin typeface="黑体" panose="02010609060101010101" pitchFamily="49" charset="-122"/>
                <a:ea typeface="黑体" panose="02010609060101010101" pitchFamily="49" charset="-122"/>
              </a:rPr>
              <a:t>、</a:t>
            </a:r>
            <a:r>
              <a:rPr lang="en-US" altLang="zh-CN" sz="3000" b="1" dirty="0">
                <a:latin typeface="黑体" panose="02010609060101010101" pitchFamily="49" charset="-122"/>
                <a:ea typeface="黑体" panose="02010609060101010101" pitchFamily="49" charset="-122"/>
              </a:rPr>
              <a:t>【</a:t>
            </a:r>
            <a:r>
              <a:rPr lang="zh-CN" altLang="en-US" sz="3000" b="1" dirty="0">
                <a:latin typeface="黑体" panose="02010609060101010101" pitchFamily="49" charset="-122"/>
                <a:ea typeface="黑体" panose="02010609060101010101" pitchFamily="49" charset="-122"/>
              </a:rPr>
              <a:t>使用管理</a:t>
            </a:r>
            <a:r>
              <a:rPr lang="en-US" altLang="zh-CN" sz="3000" b="1" dirty="0">
                <a:latin typeface="黑体" panose="02010609060101010101" pitchFamily="49" charset="-122"/>
                <a:ea typeface="黑体" panose="02010609060101010101" pitchFamily="49" charset="-122"/>
              </a:rPr>
              <a:t>】</a:t>
            </a:r>
            <a:r>
              <a:rPr lang="zh-CN" altLang="en-US" sz="3000" b="1" dirty="0">
                <a:latin typeface="黑体" panose="02010609060101010101" pitchFamily="49" charset="-122"/>
                <a:ea typeface="黑体" panose="02010609060101010101" pitchFamily="49" charset="-122"/>
              </a:rPr>
              <a:t>一般要求</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2" name="标题 1"/>
          <p:cNvSpPr txBox="1"/>
          <p:nvPr/>
        </p:nvSpPr>
        <p:spPr>
          <a:xfrm>
            <a:off x="216024" y="1359287"/>
            <a:ext cx="8964488" cy="2069713"/>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(1)</a:t>
            </a:r>
            <a:r>
              <a:rPr lang="zh-CN" altLang="en-US" sz="2200" b="1" dirty="0">
                <a:latin typeface="黑体" panose="02010609060101010101" pitchFamily="49" charset="-122"/>
                <a:ea typeface="黑体" panose="02010609060101010101" pitchFamily="49" charset="-122"/>
              </a:rPr>
              <a:t>特种设备在投入使用前或者投入使用后</a:t>
            </a:r>
            <a:r>
              <a:rPr lang="en-US" altLang="zh-CN" sz="2200" b="1" dirty="0">
                <a:latin typeface="黑体" panose="02010609060101010101" pitchFamily="49" charset="-122"/>
                <a:ea typeface="黑体" panose="02010609060101010101" pitchFamily="49" charset="-122"/>
              </a:rPr>
              <a:t>30</a:t>
            </a:r>
            <a:r>
              <a:rPr lang="zh-CN" altLang="en-US" sz="2200" b="1" dirty="0">
                <a:latin typeface="黑体" panose="02010609060101010101" pitchFamily="49" charset="-122"/>
                <a:ea typeface="黑体" panose="02010609060101010101" pitchFamily="49" charset="-122"/>
              </a:rPr>
              <a:t>日内，使用单位应当向特种设备所在地的直辖市或者设区的市的特种设备安全监管部门申请办理使用登记。办理使用登记的直辖市或者设区的市的特种设备安全监管部门，可以委托其下一级特种设备安全监管部门</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以下简称登记机关</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办理使用登记；对于整机出厂的特种设备，一般应当在投入使用前办理使用登记；</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195604" y="3205588"/>
            <a:ext cx="8964488" cy="1052483"/>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(2)</a:t>
            </a:r>
            <a:r>
              <a:rPr lang="zh-CN" altLang="en-US" sz="2200" b="1" dirty="0">
                <a:latin typeface="黑体" panose="02010609060101010101" pitchFamily="49" charset="-122"/>
                <a:ea typeface="黑体" panose="02010609060101010101" pitchFamily="49" charset="-122"/>
              </a:rPr>
              <a:t>流动作业的特种设备，向</a:t>
            </a:r>
            <a:r>
              <a:rPr lang="zh-CN" altLang="en-US" sz="2200" b="1" dirty="0">
                <a:solidFill>
                  <a:srgbClr val="FF0000"/>
                </a:solidFill>
                <a:latin typeface="黑体" panose="02010609060101010101" pitchFamily="49" charset="-122"/>
                <a:ea typeface="黑体" panose="02010609060101010101" pitchFamily="49" charset="-122"/>
              </a:rPr>
              <a:t>产权单位所在地</a:t>
            </a:r>
            <a:r>
              <a:rPr lang="zh-CN" altLang="en-US" sz="2200" b="1" dirty="0">
                <a:latin typeface="黑体" panose="02010609060101010101" pitchFamily="49" charset="-122"/>
                <a:ea typeface="黑体" panose="02010609060101010101" pitchFamily="49" charset="-122"/>
              </a:rPr>
              <a:t>的登记机关申请办理使用登记；</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4" name="标题 1"/>
          <p:cNvSpPr txBox="1"/>
          <p:nvPr/>
        </p:nvSpPr>
        <p:spPr>
          <a:xfrm>
            <a:off x="169672" y="4077072"/>
            <a:ext cx="8964488" cy="864096"/>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(3)</a:t>
            </a:r>
            <a:r>
              <a:rPr lang="zh-CN" altLang="en-US" sz="2200" b="1" dirty="0">
                <a:latin typeface="黑体" panose="02010609060101010101" pitchFamily="49" charset="-122"/>
                <a:ea typeface="黑体" panose="02010609060101010101" pitchFamily="49" charset="-122"/>
              </a:rPr>
              <a:t>移动式大型游乐设施每次重新安装后、投入使用前，使用单位应当向使用地的登记机关申请办理使用登记；</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5" name="标题 1"/>
          <p:cNvSpPr txBox="1"/>
          <p:nvPr/>
        </p:nvSpPr>
        <p:spPr>
          <a:xfrm>
            <a:off x="169672" y="4789762"/>
            <a:ext cx="8964488" cy="943494"/>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(4)</a:t>
            </a:r>
            <a:r>
              <a:rPr lang="zh-CN" altLang="en-US" sz="2200" b="1" dirty="0">
                <a:latin typeface="黑体" panose="02010609060101010101" pitchFamily="49" charset="-122"/>
                <a:ea typeface="黑体" panose="02010609060101010101" pitchFamily="49" charset="-122"/>
              </a:rPr>
              <a:t>车用气瓶应当在投入使用前，向产权单位所在地的登记机关申请办理使用登记；</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6" name="标题 1"/>
          <p:cNvSpPr txBox="1"/>
          <p:nvPr/>
        </p:nvSpPr>
        <p:spPr>
          <a:xfrm>
            <a:off x="169672" y="5679767"/>
            <a:ext cx="8964488" cy="701561"/>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(5)</a:t>
            </a:r>
            <a:r>
              <a:rPr lang="zh-CN" altLang="en-US" sz="2200" b="1" dirty="0">
                <a:latin typeface="黑体" panose="02010609060101010101" pitchFamily="49" charset="-122"/>
                <a:ea typeface="黑体" panose="02010609060101010101" pitchFamily="49" charset="-122"/>
              </a:rPr>
              <a:t>国家明令淘汰或者已经报废的特种设备，不符合安全性能或者能效指标要求的特种设备，不予办理使用登记。</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179512" y="7335951"/>
            <a:ext cx="8964488" cy="701561"/>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(6)</a:t>
            </a:r>
            <a:r>
              <a:rPr lang="zh-CN" altLang="en-US" sz="2200" b="1" dirty="0">
                <a:latin typeface="黑体" panose="02010609060101010101" pitchFamily="49" charset="-122"/>
                <a:ea typeface="黑体" panose="02010609060101010101" pitchFamily="49" charset="-122"/>
              </a:rPr>
              <a:t>鼓励气瓶充装单位利用二维码、电子标签等技术对气瓶进行</a:t>
            </a:r>
            <a:r>
              <a:rPr lang="zh-CN" altLang="en-US" sz="2200" b="1" dirty="0">
                <a:solidFill>
                  <a:srgbClr val="FF0000"/>
                </a:solidFill>
                <a:latin typeface="黑体" panose="02010609060101010101" pitchFamily="49" charset="-122"/>
                <a:ea typeface="黑体" panose="02010609060101010101" pitchFamily="49" charset="-122"/>
              </a:rPr>
              <a:t>信息化管理</a:t>
            </a:r>
            <a:r>
              <a:rPr lang="zh-CN" altLang="en-US" sz="2200" b="1" dirty="0">
                <a:latin typeface="黑体" panose="02010609060101010101" pitchFamily="49" charset="-122"/>
                <a:ea typeface="黑体" panose="02010609060101010101" pitchFamily="49" charset="-122"/>
              </a:rPr>
              <a:t>。</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2"/>
                                        </p:tgtEl>
                                        <p:attrNameLst>
                                          <p:attrName>style.visibility</p:attrName>
                                        </p:attrNameLst>
                                      </p:cBhvr>
                                      <p:to>
                                        <p:strVal val="visible"/>
                                      </p:to>
                                    </p:set>
                                    <p:anim calcmode="discrete" valueType="clr">
                                      <p:cBhvr override="childStyle">
                                        <p:cTn id="7"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2"/>
                                        </p:tgtEl>
                                        <p:attrNameLst>
                                          <p:attrName>fillcolor</p:attrName>
                                        </p:attrNameLst>
                                      </p:cBhvr>
                                      <p:tavLst>
                                        <p:tav tm="0">
                                          <p:val>
                                            <p:clrVal>
                                              <a:schemeClr val="accent2"/>
                                            </p:clrVal>
                                          </p:val>
                                        </p:tav>
                                        <p:tav tm="50000">
                                          <p:val>
                                            <p:clrVal>
                                              <a:schemeClr val="hlink"/>
                                            </p:clrVal>
                                          </p:val>
                                        </p:tav>
                                      </p:tavLst>
                                    </p:anim>
                                    <p:set>
                                      <p:cBhvr>
                                        <p:cTn id="9" dur="80"/>
                                        <p:tgtEl>
                                          <p:spTgt spid="1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3"/>
                                        </p:tgtEl>
                                        <p:attrNameLst>
                                          <p:attrName>style.visibility</p:attrName>
                                        </p:attrNameLst>
                                      </p:cBhvr>
                                      <p:to>
                                        <p:strVal val="visible"/>
                                      </p:to>
                                    </p:set>
                                    <p:anim calcmode="discrete" valueType="clr">
                                      <p:cBhvr override="childStyle">
                                        <p:cTn id="14"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3"/>
                                        </p:tgtEl>
                                        <p:attrNameLst>
                                          <p:attrName>fillcolor</p:attrName>
                                        </p:attrNameLst>
                                      </p:cBhvr>
                                      <p:tavLst>
                                        <p:tav tm="0">
                                          <p:val>
                                            <p:clrVal>
                                              <a:schemeClr val="accent2"/>
                                            </p:clrVal>
                                          </p:val>
                                        </p:tav>
                                        <p:tav tm="50000">
                                          <p:val>
                                            <p:clrVal>
                                              <a:schemeClr val="hlink"/>
                                            </p:clrVal>
                                          </p:val>
                                        </p:tav>
                                      </p:tavLst>
                                    </p:anim>
                                    <p:set>
                                      <p:cBhvr>
                                        <p:cTn id="16" dur="80"/>
                                        <p:tgtEl>
                                          <p:spTgt spid="13"/>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4"/>
                                        </p:tgtEl>
                                        <p:attrNameLst>
                                          <p:attrName>style.visibility</p:attrName>
                                        </p:attrNameLst>
                                      </p:cBhvr>
                                      <p:to>
                                        <p:strVal val="visible"/>
                                      </p:to>
                                    </p:set>
                                    <p:anim calcmode="discrete" valueType="clr">
                                      <p:cBhvr override="childStyle">
                                        <p:cTn id="21"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4"/>
                                        </p:tgtEl>
                                        <p:attrNameLst>
                                          <p:attrName>fillcolor</p:attrName>
                                        </p:attrNameLst>
                                      </p:cBhvr>
                                      <p:tavLst>
                                        <p:tav tm="0">
                                          <p:val>
                                            <p:clrVal>
                                              <a:schemeClr val="accent2"/>
                                            </p:clrVal>
                                          </p:val>
                                        </p:tav>
                                        <p:tav tm="50000">
                                          <p:val>
                                            <p:clrVal>
                                              <a:schemeClr val="hlink"/>
                                            </p:clrVal>
                                          </p:val>
                                        </p:tav>
                                      </p:tavLst>
                                    </p:anim>
                                    <p:set>
                                      <p:cBhvr>
                                        <p:cTn id="23" dur="80"/>
                                        <p:tgtEl>
                                          <p:spTgt spid="14"/>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5"/>
                                        </p:tgtEl>
                                        <p:attrNameLst>
                                          <p:attrName>style.visibility</p:attrName>
                                        </p:attrNameLst>
                                      </p:cBhvr>
                                      <p:to>
                                        <p:strVal val="visible"/>
                                      </p:to>
                                    </p:set>
                                    <p:anim calcmode="discrete" valueType="clr">
                                      <p:cBhvr override="childStyle">
                                        <p:cTn id="28"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5"/>
                                        </p:tgtEl>
                                        <p:attrNameLst>
                                          <p:attrName>fillcolor</p:attrName>
                                        </p:attrNameLst>
                                      </p:cBhvr>
                                      <p:tavLst>
                                        <p:tav tm="0">
                                          <p:val>
                                            <p:clrVal>
                                              <a:schemeClr val="accent2"/>
                                            </p:clrVal>
                                          </p:val>
                                        </p:tav>
                                        <p:tav tm="50000">
                                          <p:val>
                                            <p:clrVal>
                                              <a:schemeClr val="hlink"/>
                                            </p:clrVal>
                                          </p:val>
                                        </p:tav>
                                      </p:tavLst>
                                    </p:anim>
                                    <p:set>
                                      <p:cBhvr>
                                        <p:cTn id="30" dur="80"/>
                                        <p:tgtEl>
                                          <p:spTgt spid="15"/>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16"/>
                                        </p:tgtEl>
                                        <p:attrNameLst>
                                          <p:attrName>style.visibility</p:attrName>
                                        </p:attrNameLst>
                                      </p:cBhvr>
                                      <p:to>
                                        <p:strVal val="visible"/>
                                      </p:to>
                                    </p:set>
                                    <p:anim calcmode="discrete" valueType="clr">
                                      <p:cBhvr override="childStyle">
                                        <p:cTn id="35"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6"/>
                                        </p:tgtEl>
                                        <p:attrNameLst>
                                          <p:attrName>fillcolor</p:attrName>
                                        </p:attrNameLst>
                                      </p:cBhvr>
                                      <p:tavLst>
                                        <p:tav tm="0">
                                          <p:val>
                                            <p:clrVal>
                                              <a:schemeClr val="accent2"/>
                                            </p:clrVal>
                                          </p:val>
                                        </p:tav>
                                        <p:tav tm="50000">
                                          <p:val>
                                            <p:clrVal>
                                              <a:schemeClr val="hlink"/>
                                            </p:clrVal>
                                          </p:val>
                                        </p:tav>
                                      </p:tavLst>
                                    </p:anim>
                                    <p:set>
                                      <p:cBhvr>
                                        <p:cTn id="37" dur="80"/>
                                        <p:tgtEl>
                                          <p:spTgt spid="1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7" name="标题 1"/>
          <p:cNvSpPr txBox="1"/>
          <p:nvPr/>
        </p:nvSpPr>
        <p:spPr>
          <a:xfrm>
            <a:off x="179512" y="836712"/>
            <a:ext cx="8621560"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3.1</a:t>
            </a:r>
            <a:r>
              <a:rPr lang="zh-CN" altLang="en-US" sz="3000" b="1" dirty="0">
                <a:latin typeface="黑体" panose="02010609060101010101" pitchFamily="49" charset="-122"/>
                <a:ea typeface="黑体" panose="02010609060101010101" pitchFamily="49" charset="-122"/>
              </a:rPr>
              <a:t>、</a:t>
            </a:r>
            <a:r>
              <a:rPr lang="en-US" altLang="zh-CN" sz="3000" b="1" dirty="0">
                <a:latin typeface="黑体" panose="02010609060101010101" pitchFamily="49" charset="-122"/>
                <a:ea typeface="黑体" panose="02010609060101010101" pitchFamily="49" charset="-122"/>
              </a:rPr>
              <a:t>【</a:t>
            </a:r>
            <a:r>
              <a:rPr lang="zh-CN" altLang="en-US" sz="3000" b="1" dirty="0">
                <a:latin typeface="黑体" panose="02010609060101010101" pitchFamily="49" charset="-122"/>
                <a:ea typeface="黑体" panose="02010609060101010101" pitchFamily="49" charset="-122"/>
              </a:rPr>
              <a:t>使用管理</a:t>
            </a:r>
            <a:r>
              <a:rPr lang="en-US" altLang="zh-CN" sz="3000" b="1" dirty="0">
                <a:latin typeface="黑体" panose="02010609060101010101" pitchFamily="49" charset="-122"/>
                <a:ea typeface="黑体" panose="02010609060101010101" pitchFamily="49" charset="-122"/>
              </a:rPr>
              <a:t>】</a:t>
            </a:r>
            <a:r>
              <a:rPr lang="zh-CN" altLang="en-US" sz="3000" b="1" dirty="0">
                <a:latin typeface="黑体" panose="02010609060101010101" pitchFamily="49" charset="-122"/>
                <a:ea typeface="黑体" panose="02010609060101010101" pitchFamily="49" charset="-122"/>
              </a:rPr>
              <a:t>一般要求</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179512" y="7335951"/>
            <a:ext cx="8964488" cy="701561"/>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(6)</a:t>
            </a:r>
            <a:r>
              <a:rPr lang="zh-CN" altLang="en-US" sz="2200" b="1" dirty="0">
                <a:latin typeface="黑体" panose="02010609060101010101" pitchFamily="49" charset="-122"/>
                <a:ea typeface="黑体" panose="02010609060101010101" pitchFamily="49" charset="-122"/>
              </a:rPr>
              <a:t>鼓励气瓶充装单位利用二维码、电子标签等技术对气瓶进行</a:t>
            </a:r>
            <a:r>
              <a:rPr lang="zh-CN" altLang="en-US" sz="2200" b="1" dirty="0">
                <a:solidFill>
                  <a:srgbClr val="FF0000"/>
                </a:solidFill>
                <a:latin typeface="黑体" panose="02010609060101010101" pitchFamily="49" charset="-122"/>
                <a:ea typeface="黑体" panose="02010609060101010101" pitchFamily="49" charset="-122"/>
              </a:rPr>
              <a:t>信息化管理</a:t>
            </a:r>
            <a:r>
              <a:rPr lang="zh-CN" altLang="en-US" sz="2200" b="1" dirty="0">
                <a:latin typeface="黑体" panose="02010609060101010101" pitchFamily="49" charset="-122"/>
                <a:ea typeface="黑体" panose="02010609060101010101" pitchFamily="49" charset="-122"/>
              </a:rPr>
              <a:t>。</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1" name="标题 1"/>
          <p:cNvSpPr txBox="1"/>
          <p:nvPr/>
        </p:nvSpPr>
        <p:spPr>
          <a:xfrm>
            <a:off x="285720" y="1484784"/>
            <a:ext cx="8677596" cy="872169"/>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明确使用登记时间、登记机关</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特种设备所在地的直辖市或者设区的市特种设备安全监管部门；</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8" name="标题 1"/>
          <p:cNvSpPr txBox="1"/>
          <p:nvPr/>
        </p:nvSpPr>
        <p:spPr>
          <a:xfrm>
            <a:off x="285720" y="2306737"/>
            <a:ext cx="8677596" cy="1322675"/>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考虑到我国地域大、特种设备数量多、监察机构人员编制少的现状，同时，为方便企业，直辖市或者设区的市特种设备安全监管部门可以委托其下一级登记机关办理使用登记；</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19" name="标题 1"/>
          <p:cNvSpPr txBox="1"/>
          <p:nvPr/>
        </p:nvSpPr>
        <p:spPr>
          <a:xfrm>
            <a:off x="285720" y="3646507"/>
            <a:ext cx="8677596" cy="1366669"/>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整机出厂的特种设备（如整机出厂的起重机械、移动式压力容器等）一般使用单位采购后即可使用，因此，规定了在投入使用前办理使用登记；</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21" name="标题 1"/>
          <p:cNvSpPr txBox="1"/>
          <p:nvPr/>
        </p:nvSpPr>
        <p:spPr>
          <a:xfrm>
            <a:off x="322958" y="4941168"/>
            <a:ext cx="8677596" cy="872169"/>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明确了流动作业的特种设备（含车用气瓶），向产权单位所在地的登记机关申请办理使用登记。</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lide(fromLeft)">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slide(fromLeft)">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slide(fromLeft)">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p:bldP spid="19" grpId="0"/>
      <p:bldP spid="21"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7" name="标题 1"/>
          <p:cNvSpPr txBox="1"/>
          <p:nvPr/>
        </p:nvSpPr>
        <p:spPr>
          <a:xfrm>
            <a:off x="179512" y="7335951"/>
            <a:ext cx="8964488" cy="701561"/>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(6)</a:t>
            </a:r>
            <a:r>
              <a:rPr lang="zh-CN" altLang="en-US" sz="2200" b="1" dirty="0">
                <a:latin typeface="黑体" panose="02010609060101010101" pitchFamily="49" charset="-122"/>
                <a:ea typeface="黑体" panose="02010609060101010101" pitchFamily="49" charset="-122"/>
              </a:rPr>
              <a:t>鼓励气瓶充装单位利用二维码、电子标签等技术对气瓶进行</a:t>
            </a:r>
            <a:r>
              <a:rPr lang="zh-CN" altLang="en-US" sz="2200" b="1" dirty="0">
                <a:solidFill>
                  <a:srgbClr val="FF0000"/>
                </a:solidFill>
                <a:latin typeface="黑体" panose="02010609060101010101" pitchFamily="49" charset="-122"/>
                <a:ea typeface="黑体" panose="02010609060101010101" pitchFamily="49" charset="-122"/>
              </a:rPr>
              <a:t>信息化管理</a:t>
            </a:r>
            <a:r>
              <a:rPr lang="zh-CN" altLang="en-US" sz="2200" b="1" dirty="0">
                <a:latin typeface="黑体" panose="02010609060101010101" pitchFamily="49" charset="-122"/>
                <a:ea typeface="黑体" panose="02010609060101010101" pitchFamily="49" charset="-122"/>
              </a:rPr>
              <a:t>。</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1" name="标题 1"/>
          <p:cNvSpPr txBox="1"/>
          <p:nvPr/>
        </p:nvSpPr>
        <p:spPr>
          <a:xfrm>
            <a:off x="179512" y="836712"/>
            <a:ext cx="9361040"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3.2</a:t>
            </a:r>
            <a:r>
              <a:rPr lang="zh-CN" altLang="en-US" sz="3000" b="1" dirty="0">
                <a:latin typeface="黑体" panose="02010609060101010101" pitchFamily="49" charset="-122"/>
                <a:ea typeface="黑体" panose="02010609060101010101" pitchFamily="49" charset="-122"/>
              </a:rPr>
              <a:t>、登记方式</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8" name="标题 1"/>
          <p:cNvSpPr txBox="1"/>
          <p:nvPr/>
        </p:nvSpPr>
        <p:spPr>
          <a:xfrm>
            <a:off x="142844" y="1363025"/>
            <a:ext cx="9361040"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3.2.1</a:t>
            </a:r>
            <a:r>
              <a:rPr lang="zh-CN" altLang="en-US" sz="3000" b="1" dirty="0">
                <a:latin typeface="黑体" panose="02010609060101010101" pitchFamily="49" charset="-122"/>
                <a:ea typeface="黑体" panose="02010609060101010101" pitchFamily="49" charset="-122"/>
              </a:rPr>
              <a:t>、按台</a:t>
            </a:r>
            <a:r>
              <a:rPr lang="en-US" altLang="zh-CN" sz="3000" b="1" dirty="0">
                <a:latin typeface="黑体" panose="02010609060101010101" pitchFamily="49" charset="-122"/>
                <a:ea typeface="黑体" panose="02010609060101010101" pitchFamily="49" charset="-122"/>
              </a:rPr>
              <a:t>(</a:t>
            </a:r>
            <a:r>
              <a:rPr lang="zh-CN" altLang="en-US" sz="3000" b="1" dirty="0">
                <a:latin typeface="黑体" panose="02010609060101010101" pitchFamily="49" charset="-122"/>
                <a:ea typeface="黑体" panose="02010609060101010101" pitchFamily="49" charset="-122"/>
              </a:rPr>
              <a:t>套</a:t>
            </a:r>
            <a:r>
              <a:rPr lang="en-US" altLang="zh-CN" sz="3000" b="1" dirty="0">
                <a:latin typeface="黑体" panose="02010609060101010101" pitchFamily="49" charset="-122"/>
                <a:ea typeface="黑体" panose="02010609060101010101" pitchFamily="49" charset="-122"/>
              </a:rPr>
              <a:t>)</a:t>
            </a:r>
            <a:r>
              <a:rPr lang="zh-CN" altLang="en-US" sz="3000" b="1" dirty="0">
                <a:latin typeface="黑体" panose="02010609060101010101" pitchFamily="49" charset="-122"/>
                <a:ea typeface="黑体" panose="02010609060101010101" pitchFamily="49" charset="-122"/>
              </a:rPr>
              <a:t>办理使用登记的特种设备</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9" name="标题 1"/>
          <p:cNvSpPr txBox="1"/>
          <p:nvPr/>
        </p:nvSpPr>
        <p:spPr>
          <a:xfrm>
            <a:off x="395536" y="1844824"/>
            <a:ext cx="8477544" cy="1872208"/>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◆锅炉、压力容器（气瓶除外）、电梯、起重机械、客运索道、大型游乐设施和场</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厂</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内专用机动车辆应当需要按台</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套</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向登记机关办理使用登记，车用气瓶以车为单位进行使用登记。</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0" name="标题 1"/>
          <p:cNvSpPr txBox="1"/>
          <p:nvPr/>
        </p:nvSpPr>
        <p:spPr>
          <a:xfrm>
            <a:off x="142844" y="3650153"/>
            <a:ext cx="9361040"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3.2.2</a:t>
            </a:r>
            <a:r>
              <a:rPr lang="zh-CN" altLang="en-US" sz="3000" b="1" dirty="0">
                <a:latin typeface="黑体" panose="02010609060101010101" pitchFamily="49" charset="-122"/>
                <a:ea typeface="黑体" panose="02010609060101010101" pitchFamily="49" charset="-122"/>
              </a:rPr>
              <a:t>、按单位办理使用登记的特种设备</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1" name="标题 1"/>
          <p:cNvSpPr txBox="1"/>
          <p:nvPr/>
        </p:nvSpPr>
        <p:spPr>
          <a:xfrm>
            <a:off x="414936" y="4221088"/>
            <a:ext cx="8477544" cy="1008112"/>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◆气瓶（车用气瓶除外）、工业管道应当以使用单位为对象向登记机关办理使用登记。</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2" name="标题 1"/>
          <p:cNvSpPr txBox="1"/>
          <p:nvPr/>
        </p:nvSpPr>
        <p:spPr>
          <a:xfrm>
            <a:off x="323528" y="5158676"/>
            <a:ext cx="8677596" cy="1241172"/>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简化了使用登记方式，对气瓶（车用气瓶除外）、工业管道以使用单位为对象办理使用登记，即一个使用单位发一个使用登记证书。</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8"/>
                                        </p:tgtEl>
                                        <p:attrNameLst>
                                          <p:attrName>style.visibility</p:attrName>
                                        </p:attrNameLst>
                                      </p:cBhvr>
                                      <p:to>
                                        <p:strVal val="visible"/>
                                      </p:to>
                                    </p:set>
                                    <p:anim calcmode="discrete" valueType="clr">
                                      <p:cBhvr override="childStyle">
                                        <p:cTn id="7"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8"/>
                                        </p:tgtEl>
                                        <p:attrNameLst>
                                          <p:attrName>fillcolor</p:attrName>
                                        </p:attrNameLst>
                                      </p:cBhvr>
                                      <p:tavLst>
                                        <p:tav tm="0">
                                          <p:val>
                                            <p:clrVal>
                                              <a:schemeClr val="accent2"/>
                                            </p:clrVal>
                                          </p:val>
                                        </p:tav>
                                        <p:tav tm="50000">
                                          <p:val>
                                            <p:clrVal>
                                              <a:schemeClr val="hlink"/>
                                            </p:clrVal>
                                          </p:val>
                                        </p:tav>
                                      </p:tavLst>
                                    </p:anim>
                                    <p:set>
                                      <p:cBhvr>
                                        <p:cTn id="9" dur="80"/>
                                        <p:tgtEl>
                                          <p:spTgt spid="18"/>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9"/>
                                        </p:tgtEl>
                                        <p:attrNameLst>
                                          <p:attrName>style.visibility</p:attrName>
                                        </p:attrNameLst>
                                      </p:cBhvr>
                                      <p:to>
                                        <p:strVal val="visible"/>
                                      </p:to>
                                    </p:set>
                                    <p:anim calcmode="discrete" valueType="clr">
                                      <p:cBhvr override="childStyle">
                                        <p:cTn id="14" dur="80"/>
                                        <p:tgtEl>
                                          <p:spTgt spid="19"/>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9"/>
                                        </p:tgtEl>
                                        <p:attrNameLst>
                                          <p:attrName>fillcolor</p:attrName>
                                        </p:attrNameLst>
                                      </p:cBhvr>
                                      <p:tavLst>
                                        <p:tav tm="0">
                                          <p:val>
                                            <p:clrVal>
                                              <a:schemeClr val="accent2"/>
                                            </p:clrVal>
                                          </p:val>
                                        </p:tav>
                                        <p:tav tm="50000">
                                          <p:val>
                                            <p:clrVal>
                                              <a:schemeClr val="hlink"/>
                                            </p:clrVal>
                                          </p:val>
                                        </p:tav>
                                      </p:tavLst>
                                    </p:anim>
                                    <p:set>
                                      <p:cBhvr>
                                        <p:cTn id="16" dur="80"/>
                                        <p:tgtEl>
                                          <p:spTgt spid="19"/>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20"/>
                                        </p:tgtEl>
                                        <p:attrNameLst>
                                          <p:attrName>style.visibility</p:attrName>
                                        </p:attrNameLst>
                                      </p:cBhvr>
                                      <p:to>
                                        <p:strVal val="visible"/>
                                      </p:to>
                                    </p:set>
                                    <p:anim calcmode="discrete" valueType="clr">
                                      <p:cBhvr override="childStyle">
                                        <p:cTn id="21"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20"/>
                                        </p:tgtEl>
                                        <p:attrNameLst>
                                          <p:attrName>fillcolor</p:attrName>
                                        </p:attrNameLst>
                                      </p:cBhvr>
                                      <p:tavLst>
                                        <p:tav tm="0">
                                          <p:val>
                                            <p:clrVal>
                                              <a:schemeClr val="accent2"/>
                                            </p:clrVal>
                                          </p:val>
                                        </p:tav>
                                        <p:tav tm="50000">
                                          <p:val>
                                            <p:clrVal>
                                              <a:schemeClr val="hlink"/>
                                            </p:clrVal>
                                          </p:val>
                                        </p:tav>
                                      </p:tavLst>
                                    </p:anim>
                                    <p:set>
                                      <p:cBhvr>
                                        <p:cTn id="23" dur="80"/>
                                        <p:tgtEl>
                                          <p:spTgt spid="20"/>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21"/>
                                        </p:tgtEl>
                                        <p:attrNameLst>
                                          <p:attrName>style.visibility</p:attrName>
                                        </p:attrNameLst>
                                      </p:cBhvr>
                                      <p:to>
                                        <p:strVal val="visible"/>
                                      </p:to>
                                    </p:set>
                                    <p:anim calcmode="discrete" valueType="clr">
                                      <p:cBhvr override="childStyle">
                                        <p:cTn id="28" dur="8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21"/>
                                        </p:tgtEl>
                                        <p:attrNameLst>
                                          <p:attrName>fillcolor</p:attrName>
                                        </p:attrNameLst>
                                      </p:cBhvr>
                                      <p:tavLst>
                                        <p:tav tm="0">
                                          <p:val>
                                            <p:clrVal>
                                              <a:schemeClr val="accent2"/>
                                            </p:clrVal>
                                          </p:val>
                                        </p:tav>
                                        <p:tav tm="50000">
                                          <p:val>
                                            <p:clrVal>
                                              <a:schemeClr val="hlink"/>
                                            </p:clrVal>
                                          </p:val>
                                        </p:tav>
                                      </p:tavLst>
                                    </p:anim>
                                    <p:set>
                                      <p:cBhvr>
                                        <p:cTn id="30" dur="80"/>
                                        <p:tgtEl>
                                          <p:spTgt spid="21"/>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12" presetClass="entr" presetSubtype="8"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slide(fromLeft)">
                                      <p:cBhvr>
                                        <p:cTn id="3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7" name="标题 1"/>
          <p:cNvSpPr txBox="1"/>
          <p:nvPr/>
        </p:nvSpPr>
        <p:spPr>
          <a:xfrm>
            <a:off x="179512" y="7335951"/>
            <a:ext cx="8964488" cy="701561"/>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(6)</a:t>
            </a:r>
            <a:r>
              <a:rPr lang="zh-CN" altLang="en-US" sz="2200" b="1" dirty="0">
                <a:latin typeface="黑体" panose="02010609060101010101" pitchFamily="49" charset="-122"/>
                <a:ea typeface="黑体" panose="02010609060101010101" pitchFamily="49" charset="-122"/>
              </a:rPr>
              <a:t>鼓励气瓶充装单位利用二维码、电子标签等技术对气瓶进行</a:t>
            </a:r>
            <a:r>
              <a:rPr lang="zh-CN" altLang="en-US" sz="2200" b="1" dirty="0">
                <a:solidFill>
                  <a:srgbClr val="FF0000"/>
                </a:solidFill>
                <a:latin typeface="黑体" panose="02010609060101010101" pitchFamily="49" charset="-122"/>
                <a:ea typeface="黑体" panose="02010609060101010101" pitchFamily="49" charset="-122"/>
              </a:rPr>
              <a:t>信息化管理</a:t>
            </a:r>
            <a:r>
              <a:rPr lang="zh-CN" altLang="en-US" sz="2200" b="1" dirty="0">
                <a:latin typeface="黑体" panose="02010609060101010101" pitchFamily="49" charset="-122"/>
                <a:ea typeface="黑体" panose="02010609060101010101" pitchFamily="49" charset="-122"/>
              </a:rPr>
              <a:t>。</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1" name="标题 1"/>
          <p:cNvSpPr txBox="1"/>
          <p:nvPr/>
        </p:nvSpPr>
        <p:spPr>
          <a:xfrm>
            <a:off x="179512" y="836712"/>
            <a:ext cx="9361040"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3.3</a:t>
            </a:r>
            <a:r>
              <a:rPr lang="zh-CN" altLang="en-US" sz="3000" b="1" dirty="0">
                <a:latin typeface="黑体" panose="02010609060101010101" pitchFamily="49" charset="-122"/>
                <a:ea typeface="黑体" panose="02010609060101010101" pitchFamily="49" charset="-122"/>
              </a:rPr>
              <a:t>、不需要办理使用登记的特种设备</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9" name="标题 1"/>
          <p:cNvSpPr txBox="1"/>
          <p:nvPr/>
        </p:nvSpPr>
        <p:spPr>
          <a:xfrm>
            <a:off x="395536" y="1334496"/>
            <a:ext cx="8477544" cy="1302416"/>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◆使用单位应当参照本规则及有关安全技术规范中使用管理的相应规定，对不需要办理使用登记的锅炉、压力容器实施安全管理。</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2" name="标题 1"/>
          <p:cNvSpPr txBox="1"/>
          <p:nvPr/>
        </p:nvSpPr>
        <p:spPr>
          <a:xfrm>
            <a:off x="216024" y="2583424"/>
            <a:ext cx="8964488" cy="701562"/>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(1)</a:t>
            </a:r>
            <a:r>
              <a:rPr lang="zh-CN" altLang="en-US" sz="2200" b="1" dirty="0">
                <a:latin typeface="黑体" panose="02010609060101010101" pitchFamily="49" charset="-122"/>
                <a:ea typeface="黑体" panose="02010609060101010101" pitchFamily="49" charset="-122"/>
              </a:rPr>
              <a:t>深冷装置中非独立的压力容器、直燃型吸收式制冷装置中的压力容器、铝制板翅式热交换器、过程装置中冷箱内的压力容器；</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216024" y="3284986"/>
            <a:ext cx="6228184" cy="402207"/>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(2)</a:t>
            </a:r>
            <a:r>
              <a:rPr lang="zh-CN" altLang="en-US" sz="2200" b="1" dirty="0">
                <a:latin typeface="黑体" panose="02010609060101010101" pitchFamily="49" charset="-122"/>
                <a:ea typeface="黑体" panose="02010609060101010101" pitchFamily="49" charset="-122"/>
              </a:rPr>
              <a:t>盛装第二组介质的无壳体的套管热交换器；</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4" name="标题 1"/>
          <p:cNvSpPr txBox="1"/>
          <p:nvPr/>
        </p:nvSpPr>
        <p:spPr>
          <a:xfrm>
            <a:off x="216024" y="3717032"/>
            <a:ext cx="8585048" cy="425856"/>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(3)</a:t>
            </a:r>
            <a:r>
              <a:rPr lang="zh-CN" altLang="en-US" sz="2200" b="1" dirty="0">
                <a:latin typeface="黑体" panose="02010609060101010101" pitchFamily="49" charset="-122"/>
                <a:ea typeface="黑体" panose="02010609060101010101" pitchFamily="49" charset="-122"/>
              </a:rPr>
              <a:t>超高压管式反应器；</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5" name="标题 1"/>
          <p:cNvSpPr txBox="1"/>
          <p:nvPr/>
        </p:nvSpPr>
        <p:spPr>
          <a:xfrm>
            <a:off x="216024" y="4077072"/>
            <a:ext cx="7020272" cy="468023"/>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(4)</a:t>
            </a:r>
            <a:r>
              <a:rPr lang="zh-CN" altLang="en-US" sz="2200" b="1" dirty="0">
                <a:latin typeface="黑体" panose="02010609060101010101" pitchFamily="49" charset="-122"/>
                <a:ea typeface="黑体" panose="02010609060101010101" pitchFamily="49" charset="-122"/>
              </a:rPr>
              <a:t>移动式空气压缩机的储气罐；</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6" name="标题 1"/>
          <p:cNvSpPr txBox="1"/>
          <p:nvPr/>
        </p:nvSpPr>
        <p:spPr>
          <a:xfrm>
            <a:off x="216024" y="4455630"/>
            <a:ext cx="8964488" cy="701562"/>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(5)</a:t>
            </a:r>
            <a:r>
              <a:rPr lang="zh-CN" altLang="en-US" sz="2200" b="1" dirty="0">
                <a:latin typeface="黑体" panose="02010609060101010101" pitchFamily="49" charset="-122"/>
                <a:ea typeface="黑体" panose="02010609060101010101" pitchFamily="49" charset="-122"/>
              </a:rPr>
              <a:t>水力自动补气气压给水</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无塔上水</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装置中的气压罐，消防装置中的气体或者气压给水</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泡沫</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压力罐；</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3" name="标题 1"/>
          <p:cNvSpPr txBox="1"/>
          <p:nvPr/>
        </p:nvSpPr>
        <p:spPr>
          <a:xfrm>
            <a:off x="229752" y="5085184"/>
            <a:ext cx="8964488" cy="701562"/>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(6)</a:t>
            </a:r>
            <a:r>
              <a:rPr lang="zh-CN" altLang="en-US" sz="2200" b="1" dirty="0">
                <a:latin typeface="黑体" panose="02010609060101010101" pitchFamily="49" charset="-122"/>
                <a:ea typeface="黑体" panose="02010609060101010101" pitchFamily="49" charset="-122"/>
              </a:rPr>
              <a:t>水处理设备中的离子交换或者过滤用压力容器、热水锅炉用膨胀水箱；</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4" name="标题 1"/>
          <p:cNvSpPr txBox="1"/>
          <p:nvPr/>
        </p:nvSpPr>
        <p:spPr>
          <a:xfrm>
            <a:off x="179512" y="5725539"/>
            <a:ext cx="7020272" cy="468023"/>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(7)</a:t>
            </a:r>
            <a:r>
              <a:rPr lang="zh-CN" altLang="en-US" sz="2200" b="1" dirty="0">
                <a:latin typeface="黑体" panose="02010609060101010101" pitchFamily="49" charset="-122"/>
                <a:ea typeface="黑体" panose="02010609060101010101" pitchFamily="49" charset="-122"/>
              </a:rPr>
              <a:t>蓄能器承压壳体；</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5" name="标题 1"/>
          <p:cNvSpPr txBox="1"/>
          <p:nvPr/>
        </p:nvSpPr>
        <p:spPr>
          <a:xfrm>
            <a:off x="179512" y="6089846"/>
            <a:ext cx="7020272" cy="468023"/>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(8)</a:t>
            </a:r>
            <a:r>
              <a:rPr lang="zh-CN" altLang="en-US" sz="2200" b="1" dirty="0">
                <a:latin typeface="黑体" panose="02010609060101010101" pitchFamily="49" charset="-122"/>
                <a:ea typeface="黑体" panose="02010609060101010101" pitchFamily="49" charset="-122"/>
              </a:rPr>
              <a:t>简单压力容器；</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6" name="标题 1"/>
          <p:cNvSpPr txBox="1"/>
          <p:nvPr/>
        </p:nvSpPr>
        <p:spPr>
          <a:xfrm>
            <a:off x="179512" y="6453336"/>
            <a:ext cx="7020272" cy="468023"/>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(9)</a:t>
            </a:r>
            <a:r>
              <a:rPr lang="zh-CN" altLang="en-US" sz="2200" b="1" dirty="0">
                <a:latin typeface="黑体" panose="02010609060101010101" pitchFamily="49" charset="-122"/>
                <a:ea typeface="黑体" panose="02010609060101010101" pitchFamily="49" charset="-122"/>
              </a:rPr>
              <a:t>消防灭火用气瓶、呼吸器用气瓶、非重复充装气瓶。</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7" name="标题 1"/>
          <p:cNvSpPr txBox="1"/>
          <p:nvPr/>
        </p:nvSpPr>
        <p:spPr>
          <a:xfrm>
            <a:off x="5508104" y="2060848"/>
            <a:ext cx="1584176" cy="475834"/>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en-GB" altLang="zh-CN" sz="2400" b="1" dirty="0">
                <a:solidFill>
                  <a:schemeClr val="bg2">
                    <a:lumMod val="10000"/>
                  </a:schemeClr>
                </a:solidFill>
                <a:latin typeface="楷体" panose="02010609060101010101" pitchFamily="49" charset="-122"/>
                <a:ea typeface="楷体" panose="02010609060101010101" pitchFamily="49" charset="-122"/>
              </a:rPr>
              <a:t>D</a:t>
            </a:r>
            <a:r>
              <a:rPr lang="zh-CN" altLang="en-US" sz="2400" b="1" dirty="0">
                <a:solidFill>
                  <a:schemeClr val="bg2">
                    <a:lumMod val="10000"/>
                  </a:schemeClr>
                </a:solidFill>
                <a:latin typeface="楷体" panose="02010609060101010101" pitchFamily="49" charset="-122"/>
                <a:ea typeface="楷体" panose="02010609060101010101" pitchFamily="49" charset="-122"/>
              </a:rPr>
              <a:t>级锅炉</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3" name="箭头: 下 2"/>
          <p:cNvSpPr/>
          <p:nvPr/>
        </p:nvSpPr>
        <p:spPr>
          <a:xfrm>
            <a:off x="7020272" y="2280324"/>
            <a:ext cx="1656184" cy="3565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9"/>
                                        </p:tgtEl>
                                        <p:attrNameLst>
                                          <p:attrName>style.visibility</p:attrName>
                                        </p:attrNameLst>
                                      </p:cBhvr>
                                      <p:to>
                                        <p:strVal val="visible"/>
                                      </p:to>
                                    </p:set>
                                    <p:anim calcmode="discrete" valueType="clr">
                                      <p:cBhvr override="childStyle">
                                        <p:cTn id="7" dur="80"/>
                                        <p:tgtEl>
                                          <p:spTgt spid="1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9"/>
                                        </p:tgtEl>
                                        <p:attrNameLst>
                                          <p:attrName>fillcolor</p:attrName>
                                        </p:attrNameLst>
                                      </p:cBhvr>
                                      <p:tavLst>
                                        <p:tav tm="0">
                                          <p:val>
                                            <p:clrVal>
                                              <a:schemeClr val="accent2"/>
                                            </p:clrVal>
                                          </p:val>
                                        </p:tav>
                                        <p:tav tm="50000">
                                          <p:val>
                                            <p:clrVal>
                                              <a:schemeClr val="hlink"/>
                                            </p:clrVal>
                                          </p:val>
                                        </p:tav>
                                      </p:tavLst>
                                    </p:anim>
                                    <p:set>
                                      <p:cBhvr>
                                        <p:cTn id="9" dur="80"/>
                                        <p:tgtEl>
                                          <p:spTgt spid="1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1" fill="hold" grpId="0"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slide(fromTop)">
                                      <p:cBhvr>
                                        <p:cTn id="14" dur="500"/>
                                        <p:tgtEl>
                                          <p:spTgt spid="27"/>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slide(fromTop)">
                                      <p:cBhvr>
                                        <p:cTn id="19" dur="500"/>
                                        <p:tgtEl>
                                          <p:spTgt spid="3"/>
                                        </p:tgtEl>
                                      </p:cBhvr>
                                    </p:animEffect>
                                  </p:childTnLst>
                                </p:cTn>
                              </p:par>
                            </p:childTnLst>
                          </p:cTn>
                        </p:par>
                        <p:par>
                          <p:cTn id="20" fill="hold">
                            <p:stCondLst>
                              <p:cond delay="50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12"/>
                                        </p:tgtEl>
                                        <p:attrNameLst>
                                          <p:attrName>style.visibility</p:attrName>
                                        </p:attrNameLst>
                                      </p:cBhvr>
                                      <p:to>
                                        <p:strVal val="visible"/>
                                      </p:to>
                                    </p:set>
                                    <p:anim calcmode="discrete" valueType="clr">
                                      <p:cBhvr override="childStyle">
                                        <p:cTn id="23"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12"/>
                                        </p:tgtEl>
                                        <p:attrNameLst>
                                          <p:attrName>fillcolor</p:attrName>
                                        </p:attrNameLst>
                                      </p:cBhvr>
                                      <p:tavLst>
                                        <p:tav tm="0">
                                          <p:val>
                                            <p:clrVal>
                                              <a:schemeClr val="accent2"/>
                                            </p:clrVal>
                                          </p:val>
                                        </p:tav>
                                        <p:tav tm="50000">
                                          <p:val>
                                            <p:clrVal>
                                              <a:schemeClr val="hlink"/>
                                            </p:clrVal>
                                          </p:val>
                                        </p:tav>
                                      </p:tavLst>
                                    </p:anim>
                                    <p:set>
                                      <p:cBhvr>
                                        <p:cTn id="25" dur="80"/>
                                        <p:tgtEl>
                                          <p:spTgt spid="12"/>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27" presetClass="entr" presetSubtype="0" fill="hold" grpId="0" nodeType="clickEffect">
                                  <p:stCondLst>
                                    <p:cond delay="0"/>
                                  </p:stCondLst>
                                  <p:iterate type="lt">
                                    <p:tmPct val="50000"/>
                                  </p:iterate>
                                  <p:childTnLst>
                                    <p:set>
                                      <p:cBhvr>
                                        <p:cTn id="29" dur="1" fill="hold">
                                          <p:stCondLst>
                                            <p:cond delay="0"/>
                                          </p:stCondLst>
                                        </p:cTn>
                                        <p:tgtEl>
                                          <p:spTgt spid="13"/>
                                        </p:tgtEl>
                                        <p:attrNameLst>
                                          <p:attrName>style.visibility</p:attrName>
                                        </p:attrNameLst>
                                      </p:cBhvr>
                                      <p:to>
                                        <p:strVal val="visible"/>
                                      </p:to>
                                    </p:set>
                                    <p:anim calcmode="discrete" valueType="clr">
                                      <p:cBhvr override="childStyle">
                                        <p:cTn id="30"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13"/>
                                        </p:tgtEl>
                                        <p:attrNameLst>
                                          <p:attrName>fillcolor</p:attrName>
                                        </p:attrNameLst>
                                      </p:cBhvr>
                                      <p:tavLst>
                                        <p:tav tm="0">
                                          <p:val>
                                            <p:clrVal>
                                              <a:schemeClr val="accent2"/>
                                            </p:clrVal>
                                          </p:val>
                                        </p:tav>
                                        <p:tav tm="50000">
                                          <p:val>
                                            <p:clrVal>
                                              <a:schemeClr val="hlink"/>
                                            </p:clrVal>
                                          </p:val>
                                        </p:tav>
                                      </p:tavLst>
                                    </p:anim>
                                    <p:set>
                                      <p:cBhvr>
                                        <p:cTn id="32" dur="80"/>
                                        <p:tgtEl>
                                          <p:spTgt spid="13"/>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27" presetClass="entr" presetSubtype="0" fill="hold" grpId="0" nodeType="clickEffect">
                                  <p:stCondLst>
                                    <p:cond delay="0"/>
                                  </p:stCondLst>
                                  <p:iterate type="lt">
                                    <p:tmPct val="50000"/>
                                  </p:iterate>
                                  <p:childTnLst>
                                    <p:set>
                                      <p:cBhvr>
                                        <p:cTn id="36" dur="1" fill="hold">
                                          <p:stCondLst>
                                            <p:cond delay="0"/>
                                          </p:stCondLst>
                                        </p:cTn>
                                        <p:tgtEl>
                                          <p:spTgt spid="14"/>
                                        </p:tgtEl>
                                        <p:attrNameLst>
                                          <p:attrName>style.visibility</p:attrName>
                                        </p:attrNameLst>
                                      </p:cBhvr>
                                      <p:to>
                                        <p:strVal val="visible"/>
                                      </p:to>
                                    </p:set>
                                    <p:anim calcmode="discrete" valueType="clr">
                                      <p:cBhvr override="childStyle">
                                        <p:cTn id="37"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14"/>
                                        </p:tgtEl>
                                        <p:attrNameLst>
                                          <p:attrName>fillcolor</p:attrName>
                                        </p:attrNameLst>
                                      </p:cBhvr>
                                      <p:tavLst>
                                        <p:tav tm="0">
                                          <p:val>
                                            <p:clrVal>
                                              <a:schemeClr val="accent2"/>
                                            </p:clrVal>
                                          </p:val>
                                        </p:tav>
                                        <p:tav tm="50000">
                                          <p:val>
                                            <p:clrVal>
                                              <a:schemeClr val="hlink"/>
                                            </p:clrVal>
                                          </p:val>
                                        </p:tav>
                                      </p:tavLst>
                                    </p:anim>
                                    <p:set>
                                      <p:cBhvr>
                                        <p:cTn id="39" dur="80"/>
                                        <p:tgtEl>
                                          <p:spTgt spid="14"/>
                                        </p:tgtEl>
                                        <p:attrNameLst>
                                          <p:attrName>fill.type</p:attrName>
                                        </p:attrNameLst>
                                      </p:cBhvr>
                                      <p:to>
                                        <p:strVal val="solid"/>
                                      </p:to>
                                    </p:set>
                                  </p:childTnLst>
                                </p:cTn>
                              </p:par>
                            </p:childTnLst>
                          </p:cTn>
                        </p:par>
                      </p:childTnLst>
                    </p:cTn>
                  </p:par>
                  <p:par>
                    <p:cTn id="40" fill="hold">
                      <p:stCondLst>
                        <p:cond delay="indefinite"/>
                      </p:stCondLst>
                      <p:childTnLst>
                        <p:par>
                          <p:cTn id="41" fill="hold">
                            <p:stCondLst>
                              <p:cond delay="0"/>
                            </p:stCondLst>
                            <p:childTnLst>
                              <p:par>
                                <p:cTn id="42" presetID="27" presetClass="entr" presetSubtype="0" fill="hold" grpId="0" nodeType="clickEffect">
                                  <p:stCondLst>
                                    <p:cond delay="0"/>
                                  </p:stCondLst>
                                  <p:iterate type="lt">
                                    <p:tmPct val="50000"/>
                                  </p:iterate>
                                  <p:childTnLst>
                                    <p:set>
                                      <p:cBhvr>
                                        <p:cTn id="43" dur="1" fill="hold">
                                          <p:stCondLst>
                                            <p:cond delay="0"/>
                                          </p:stCondLst>
                                        </p:cTn>
                                        <p:tgtEl>
                                          <p:spTgt spid="15"/>
                                        </p:tgtEl>
                                        <p:attrNameLst>
                                          <p:attrName>style.visibility</p:attrName>
                                        </p:attrNameLst>
                                      </p:cBhvr>
                                      <p:to>
                                        <p:strVal val="visible"/>
                                      </p:to>
                                    </p:set>
                                    <p:anim calcmode="discrete" valueType="clr">
                                      <p:cBhvr override="childStyle">
                                        <p:cTn id="44"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45" dur="80"/>
                                        <p:tgtEl>
                                          <p:spTgt spid="15"/>
                                        </p:tgtEl>
                                        <p:attrNameLst>
                                          <p:attrName>fillcolor</p:attrName>
                                        </p:attrNameLst>
                                      </p:cBhvr>
                                      <p:tavLst>
                                        <p:tav tm="0">
                                          <p:val>
                                            <p:clrVal>
                                              <a:schemeClr val="accent2"/>
                                            </p:clrVal>
                                          </p:val>
                                        </p:tav>
                                        <p:tav tm="50000">
                                          <p:val>
                                            <p:clrVal>
                                              <a:schemeClr val="hlink"/>
                                            </p:clrVal>
                                          </p:val>
                                        </p:tav>
                                      </p:tavLst>
                                    </p:anim>
                                    <p:set>
                                      <p:cBhvr>
                                        <p:cTn id="46" dur="80"/>
                                        <p:tgtEl>
                                          <p:spTgt spid="15"/>
                                        </p:tgtEl>
                                        <p:attrNameLst>
                                          <p:attrName>fill.type</p:attrName>
                                        </p:attrNameLst>
                                      </p:cBhvr>
                                      <p:to>
                                        <p:strVal val="solid"/>
                                      </p:to>
                                    </p:set>
                                  </p:childTnLst>
                                </p:cTn>
                              </p:par>
                            </p:childTnLst>
                          </p:cTn>
                        </p:par>
                      </p:childTnLst>
                    </p:cTn>
                  </p:par>
                  <p:par>
                    <p:cTn id="47" fill="hold">
                      <p:stCondLst>
                        <p:cond delay="indefinite"/>
                      </p:stCondLst>
                      <p:childTnLst>
                        <p:par>
                          <p:cTn id="48" fill="hold">
                            <p:stCondLst>
                              <p:cond delay="0"/>
                            </p:stCondLst>
                            <p:childTnLst>
                              <p:par>
                                <p:cTn id="49" presetID="27" presetClass="entr" presetSubtype="0" fill="hold" grpId="0" nodeType="clickEffect">
                                  <p:stCondLst>
                                    <p:cond delay="0"/>
                                  </p:stCondLst>
                                  <p:iterate type="lt">
                                    <p:tmPct val="50000"/>
                                  </p:iterate>
                                  <p:childTnLst>
                                    <p:set>
                                      <p:cBhvr>
                                        <p:cTn id="50" dur="1" fill="hold">
                                          <p:stCondLst>
                                            <p:cond delay="0"/>
                                          </p:stCondLst>
                                        </p:cTn>
                                        <p:tgtEl>
                                          <p:spTgt spid="16"/>
                                        </p:tgtEl>
                                        <p:attrNameLst>
                                          <p:attrName>style.visibility</p:attrName>
                                        </p:attrNameLst>
                                      </p:cBhvr>
                                      <p:to>
                                        <p:strVal val="visible"/>
                                      </p:to>
                                    </p:set>
                                    <p:anim calcmode="discrete" valueType="clr">
                                      <p:cBhvr override="childStyle">
                                        <p:cTn id="51"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52" dur="80"/>
                                        <p:tgtEl>
                                          <p:spTgt spid="16"/>
                                        </p:tgtEl>
                                        <p:attrNameLst>
                                          <p:attrName>fillcolor</p:attrName>
                                        </p:attrNameLst>
                                      </p:cBhvr>
                                      <p:tavLst>
                                        <p:tav tm="0">
                                          <p:val>
                                            <p:clrVal>
                                              <a:schemeClr val="accent2"/>
                                            </p:clrVal>
                                          </p:val>
                                        </p:tav>
                                        <p:tav tm="50000">
                                          <p:val>
                                            <p:clrVal>
                                              <a:schemeClr val="hlink"/>
                                            </p:clrVal>
                                          </p:val>
                                        </p:tav>
                                      </p:tavLst>
                                    </p:anim>
                                    <p:set>
                                      <p:cBhvr>
                                        <p:cTn id="53" dur="80"/>
                                        <p:tgtEl>
                                          <p:spTgt spid="16"/>
                                        </p:tgtEl>
                                        <p:attrNameLst>
                                          <p:attrName>fill.type</p:attrName>
                                        </p:attrNameLst>
                                      </p:cBhvr>
                                      <p:to>
                                        <p:strVal val="solid"/>
                                      </p:to>
                                    </p:set>
                                  </p:childTnLst>
                                </p:cTn>
                              </p:par>
                            </p:childTnLst>
                          </p:cTn>
                        </p:par>
                      </p:childTnLst>
                    </p:cTn>
                  </p:par>
                  <p:par>
                    <p:cTn id="54" fill="hold">
                      <p:stCondLst>
                        <p:cond delay="indefinite"/>
                      </p:stCondLst>
                      <p:childTnLst>
                        <p:par>
                          <p:cTn id="55" fill="hold">
                            <p:stCondLst>
                              <p:cond delay="0"/>
                            </p:stCondLst>
                            <p:childTnLst>
                              <p:par>
                                <p:cTn id="56" presetID="27" presetClass="entr" presetSubtype="0" fill="hold" grpId="0" nodeType="clickEffect">
                                  <p:stCondLst>
                                    <p:cond delay="0"/>
                                  </p:stCondLst>
                                  <p:iterate type="lt">
                                    <p:tmPct val="50000"/>
                                  </p:iterate>
                                  <p:childTnLst>
                                    <p:set>
                                      <p:cBhvr>
                                        <p:cTn id="57" dur="1" fill="hold">
                                          <p:stCondLst>
                                            <p:cond delay="0"/>
                                          </p:stCondLst>
                                        </p:cTn>
                                        <p:tgtEl>
                                          <p:spTgt spid="23"/>
                                        </p:tgtEl>
                                        <p:attrNameLst>
                                          <p:attrName>style.visibility</p:attrName>
                                        </p:attrNameLst>
                                      </p:cBhvr>
                                      <p:to>
                                        <p:strVal val="visible"/>
                                      </p:to>
                                    </p:set>
                                    <p:anim calcmode="discrete" valueType="clr">
                                      <p:cBhvr override="childStyle">
                                        <p:cTn id="58"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59" dur="80"/>
                                        <p:tgtEl>
                                          <p:spTgt spid="23"/>
                                        </p:tgtEl>
                                        <p:attrNameLst>
                                          <p:attrName>fillcolor</p:attrName>
                                        </p:attrNameLst>
                                      </p:cBhvr>
                                      <p:tavLst>
                                        <p:tav tm="0">
                                          <p:val>
                                            <p:clrVal>
                                              <a:schemeClr val="accent2"/>
                                            </p:clrVal>
                                          </p:val>
                                        </p:tav>
                                        <p:tav tm="50000">
                                          <p:val>
                                            <p:clrVal>
                                              <a:schemeClr val="hlink"/>
                                            </p:clrVal>
                                          </p:val>
                                        </p:tav>
                                      </p:tavLst>
                                    </p:anim>
                                    <p:set>
                                      <p:cBhvr>
                                        <p:cTn id="60" dur="80"/>
                                        <p:tgtEl>
                                          <p:spTgt spid="23"/>
                                        </p:tgtEl>
                                        <p:attrNameLst>
                                          <p:attrName>fill.type</p:attrName>
                                        </p:attrNameLst>
                                      </p:cBhvr>
                                      <p:to>
                                        <p:strVal val="solid"/>
                                      </p:to>
                                    </p:set>
                                  </p:childTnLst>
                                </p:cTn>
                              </p:par>
                            </p:childTnLst>
                          </p:cTn>
                        </p:par>
                      </p:childTnLst>
                    </p:cTn>
                  </p:par>
                  <p:par>
                    <p:cTn id="61" fill="hold">
                      <p:stCondLst>
                        <p:cond delay="indefinite"/>
                      </p:stCondLst>
                      <p:childTnLst>
                        <p:par>
                          <p:cTn id="62" fill="hold">
                            <p:stCondLst>
                              <p:cond delay="0"/>
                            </p:stCondLst>
                            <p:childTnLst>
                              <p:par>
                                <p:cTn id="63" presetID="27" presetClass="entr" presetSubtype="0" fill="hold" grpId="0" nodeType="clickEffect">
                                  <p:stCondLst>
                                    <p:cond delay="0"/>
                                  </p:stCondLst>
                                  <p:iterate type="lt">
                                    <p:tmPct val="50000"/>
                                  </p:iterate>
                                  <p:childTnLst>
                                    <p:set>
                                      <p:cBhvr>
                                        <p:cTn id="64" dur="1" fill="hold">
                                          <p:stCondLst>
                                            <p:cond delay="0"/>
                                          </p:stCondLst>
                                        </p:cTn>
                                        <p:tgtEl>
                                          <p:spTgt spid="24"/>
                                        </p:tgtEl>
                                        <p:attrNameLst>
                                          <p:attrName>style.visibility</p:attrName>
                                        </p:attrNameLst>
                                      </p:cBhvr>
                                      <p:to>
                                        <p:strVal val="visible"/>
                                      </p:to>
                                    </p:set>
                                    <p:anim calcmode="discrete" valueType="clr">
                                      <p:cBhvr override="childStyle">
                                        <p:cTn id="65"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66" dur="80"/>
                                        <p:tgtEl>
                                          <p:spTgt spid="24"/>
                                        </p:tgtEl>
                                        <p:attrNameLst>
                                          <p:attrName>fillcolor</p:attrName>
                                        </p:attrNameLst>
                                      </p:cBhvr>
                                      <p:tavLst>
                                        <p:tav tm="0">
                                          <p:val>
                                            <p:clrVal>
                                              <a:schemeClr val="accent2"/>
                                            </p:clrVal>
                                          </p:val>
                                        </p:tav>
                                        <p:tav tm="50000">
                                          <p:val>
                                            <p:clrVal>
                                              <a:schemeClr val="hlink"/>
                                            </p:clrVal>
                                          </p:val>
                                        </p:tav>
                                      </p:tavLst>
                                    </p:anim>
                                    <p:set>
                                      <p:cBhvr>
                                        <p:cTn id="67" dur="80"/>
                                        <p:tgtEl>
                                          <p:spTgt spid="24"/>
                                        </p:tgtEl>
                                        <p:attrNameLst>
                                          <p:attrName>fill.type</p:attrName>
                                        </p:attrNameLst>
                                      </p:cBhvr>
                                      <p:to>
                                        <p:strVal val="solid"/>
                                      </p:to>
                                    </p:set>
                                  </p:childTnLst>
                                </p:cTn>
                              </p:par>
                            </p:childTnLst>
                          </p:cTn>
                        </p:par>
                      </p:childTnLst>
                    </p:cTn>
                  </p:par>
                  <p:par>
                    <p:cTn id="68" fill="hold">
                      <p:stCondLst>
                        <p:cond delay="indefinite"/>
                      </p:stCondLst>
                      <p:childTnLst>
                        <p:par>
                          <p:cTn id="69" fill="hold">
                            <p:stCondLst>
                              <p:cond delay="0"/>
                            </p:stCondLst>
                            <p:childTnLst>
                              <p:par>
                                <p:cTn id="70" presetID="27" presetClass="entr" presetSubtype="0" fill="hold" grpId="0" nodeType="clickEffect">
                                  <p:stCondLst>
                                    <p:cond delay="0"/>
                                  </p:stCondLst>
                                  <p:iterate type="lt">
                                    <p:tmPct val="50000"/>
                                  </p:iterate>
                                  <p:childTnLst>
                                    <p:set>
                                      <p:cBhvr>
                                        <p:cTn id="71" dur="1" fill="hold">
                                          <p:stCondLst>
                                            <p:cond delay="0"/>
                                          </p:stCondLst>
                                        </p:cTn>
                                        <p:tgtEl>
                                          <p:spTgt spid="25"/>
                                        </p:tgtEl>
                                        <p:attrNameLst>
                                          <p:attrName>style.visibility</p:attrName>
                                        </p:attrNameLst>
                                      </p:cBhvr>
                                      <p:to>
                                        <p:strVal val="visible"/>
                                      </p:to>
                                    </p:set>
                                    <p:anim calcmode="discrete" valueType="clr">
                                      <p:cBhvr override="childStyle">
                                        <p:cTn id="72" dur="80"/>
                                        <p:tgtEl>
                                          <p:spTgt spid="25"/>
                                        </p:tgtEl>
                                        <p:attrNameLst>
                                          <p:attrName>style.color</p:attrName>
                                        </p:attrNameLst>
                                      </p:cBhvr>
                                      <p:tavLst>
                                        <p:tav tm="0">
                                          <p:val>
                                            <p:clrVal>
                                              <a:schemeClr val="accent2"/>
                                            </p:clrVal>
                                          </p:val>
                                        </p:tav>
                                        <p:tav tm="50000">
                                          <p:val>
                                            <p:clrVal>
                                              <a:schemeClr val="hlink"/>
                                            </p:clrVal>
                                          </p:val>
                                        </p:tav>
                                      </p:tavLst>
                                    </p:anim>
                                    <p:anim calcmode="discrete" valueType="clr">
                                      <p:cBhvr>
                                        <p:cTn id="73" dur="80"/>
                                        <p:tgtEl>
                                          <p:spTgt spid="25"/>
                                        </p:tgtEl>
                                        <p:attrNameLst>
                                          <p:attrName>fillcolor</p:attrName>
                                        </p:attrNameLst>
                                      </p:cBhvr>
                                      <p:tavLst>
                                        <p:tav tm="0">
                                          <p:val>
                                            <p:clrVal>
                                              <a:schemeClr val="accent2"/>
                                            </p:clrVal>
                                          </p:val>
                                        </p:tav>
                                        <p:tav tm="50000">
                                          <p:val>
                                            <p:clrVal>
                                              <a:schemeClr val="hlink"/>
                                            </p:clrVal>
                                          </p:val>
                                        </p:tav>
                                      </p:tavLst>
                                    </p:anim>
                                    <p:set>
                                      <p:cBhvr>
                                        <p:cTn id="74" dur="80"/>
                                        <p:tgtEl>
                                          <p:spTgt spid="25"/>
                                        </p:tgtEl>
                                        <p:attrNameLst>
                                          <p:attrName>fill.type</p:attrName>
                                        </p:attrNameLst>
                                      </p:cBhvr>
                                      <p:to>
                                        <p:strVal val="solid"/>
                                      </p:to>
                                    </p:set>
                                  </p:childTnLst>
                                </p:cTn>
                              </p:par>
                            </p:childTnLst>
                          </p:cTn>
                        </p:par>
                      </p:childTnLst>
                    </p:cTn>
                  </p:par>
                  <p:par>
                    <p:cTn id="75" fill="hold">
                      <p:stCondLst>
                        <p:cond delay="indefinite"/>
                      </p:stCondLst>
                      <p:childTnLst>
                        <p:par>
                          <p:cTn id="76" fill="hold">
                            <p:stCondLst>
                              <p:cond delay="0"/>
                            </p:stCondLst>
                            <p:childTnLst>
                              <p:par>
                                <p:cTn id="77" presetID="27" presetClass="entr" presetSubtype="0" fill="hold" grpId="0" nodeType="clickEffect">
                                  <p:stCondLst>
                                    <p:cond delay="0"/>
                                  </p:stCondLst>
                                  <p:iterate type="lt">
                                    <p:tmPct val="50000"/>
                                  </p:iterate>
                                  <p:childTnLst>
                                    <p:set>
                                      <p:cBhvr>
                                        <p:cTn id="78" dur="1" fill="hold">
                                          <p:stCondLst>
                                            <p:cond delay="0"/>
                                          </p:stCondLst>
                                        </p:cTn>
                                        <p:tgtEl>
                                          <p:spTgt spid="26"/>
                                        </p:tgtEl>
                                        <p:attrNameLst>
                                          <p:attrName>style.visibility</p:attrName>
                                        </p:attrNameLst>
                                      </p:cBhvr>
                                      <p:to>
                                        <p:strVal val="visible"/>
                                      </p:to>
                                    </p:set>
                                    <p:anim calcmode="discrete" valueType="clr">
                                      <p:cBhvr override="childStyle">
                                        <p:cTn id="79" dur="80"/>
                                        <p:tgtEl>
                                          <p:spTgt spid="26"/>
                                        </p:tgtEl>
                                        <p:attrNameLst>
                                          <p:attrName>style.color</p:attrName>
                                        </p:attrNameLst>
                                      </p:cBhvr>
                                      <p:tavLst>
                                        <p:tav tm="0">
                                          <p:val>
                                            <p:clrVal>
                                              <a:schemeClr val="accent2"/>
                                            </p:clrVal>
                                          </p:val>
                                        </p:tav>
                                        <p:tav tm="50000">
                                          <p:val>
                                            <p:clrVal>
                                              <a:schemeClr val="hlink"/>
                                            </p:clrVal>
                                          </p:val>
                                        </p:tav>
                                      </p:tavLst>
                                    </p:anim>
                                    <p:anim calcmode="discrete" valueType="clr">
                                      <p:cBhvr>
                                        <p:cTn id="80" dur="80"/>
                                        <p:tgtEl>
                                          <p:spTgt spid="26"/>
                                        </p:tgtEl>
                                        <p:attrNameLst>
                                          <p:attrName>fillcolor</p:attrName>
                                        </p:attrNameLst>
                                      </p:cBhvr>
                                      <p:tavLst>
                                        <p:tav tm="0">
                                          <p:val>
                                            <p:clrVal>
                                              <a:schemeClr val="accent2"/>
                                            </p:clrVal>
                                          </p:val>
                                        </p:tav>
                                        <p:tav tm="50000">
                                          <p:val>
                                            <p:clrVal>
                                              <a:schemeClr val="hlink"/>
                                            </p:clrVal>
                                          </p:val>
                                        </p:tav>
                                      </p:tavLst>
                                    </p:anim>
                                    <p:set>
                                      <p:cBhvr>
                                        <p:cTn id="81" dur="80"/>
                                        <p:tgtEl>
                                          <p:spTgt spid="2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2" grpId="0"/>
      <p:bldP spid="13" grpId="0"/>
      <p:bldP spid="14" grpId="0"/>
      <p:bldP spid="15" grpId="0"/>
      <p:bldP spid="16" grpId="0"/>
      <p:bldP spid="23" grpId="0"/>
      <p:bldP spid="24" grpId="0"/>
      <p:bldP spid="25" grpId="0"/>
      <p:bldP spid="26" grpId="0"/>
      <p:bldP spid="27" grpId="0"/>
      <p:bldP spid="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1" name="标题 1"/>
          <p:cNvSpPr txBox="1"/>
          <p:nvPr/>
        </p:nvSpPr>
        <p:spPr>
          <a:xfrm>
            <a:off x="179512" y="836712"/>
            <a:ext cx="4896544"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3.4</a:t>
            </a:r>
            <a:r>
              <a:rPr lang="zh-CN" altLang="en-US" sz="3000" b="1" dirty="0">
                <a:latin typeface="黑体" panose="02010609060101010101" pitchFamily="49" charset="-122"/>
                <a:ea typeface="黑体" panose="02010609060101010101" pitchFamily="49" charset="-122"/>
              </a:rPr>
              <a:t>、使用登记程序</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9" name="标题 1"/>
          <p:cNvSpPr txBox="1"/>
          <p:nvPr/>
        </p:nvSpPr>
        <p:spPr>
          <a:xfrm>
            <a:off x="395536" y="1334496"/>
            <a:ext cx="8748464" cy="593689"/>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◆使用登记程序，包括申请、受理、审查和颁发使用登记证。</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8" name="标题 1"/>
          <p:cNvSpPr txBox="1"/>
          <p:nvPr/>
        </p:nvSpPr>
        <p:spPr>
          <a:xfrm>
            <a:off x="178700" y="2204864"/>
            <a:ext cx="770566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3.4.1.1</a:t>
            </a:r>
            <a:r>
              <a:rPr lang="zh-CN" altLang="en-US" sz="3000" b="1" dirty="0">
                <a:latin typeface="黑体" panose="02010609060101010101" pitchFamily="49" charset="-122"/>
                <a:ea typeface="黑体" panose="02010609060101010101" pitchFamily="49" charset="-122"/>
              </a:rPr>
              <a:t>、</a:t>
            </a:r>
            <a:r>
              <a:rPr lang="en-US" altLang="zh-CN" sz="3000" b="1" dirty="0">
                <a:latin typeface="黑体" panose="02010609060101010101" pitchFamily="49" charset="-122"/>
                <a:ea typeface="黑体" panose="02010609060101010101" pitchFamily="49" charset="-122"/>
              </a:rPr>
              <a:t>【</a:t>
            </a:r>
            <a:r>
              <a:rPr lang="zh-CN" altLang="en-US" sz="3000" b="1" dirty="0">
                <a:latin typeface="黑体" panose="02010609060101010101" pitchFamily="49" charset="-122"/>
                <a:ea typeface="黑体" panose="02010609060101010101" pitchFamily="49" charset="-122"/>
              </a:rPr>
              <a:t>申请</a:t>
            </a:r>
            <a:r>
              <a:rPr lang="en-US" altLang="zh-CN" sz="3000" b="1" dirty="0">
                <a:latin typeface="黑体" panose="02010609060101010101" pitchFamily="49" charset="-122"/>
                <a:ea typeface="黑体" panose="02010609060101010101" pitchFamily="49" charset="-122"/>
              </a:rPr>
              <a:t>】</a:t>
            </a:r>
            <a:r>
              <a:rPr lang="zh-CN" altLang="en-US" sz="3000" b="1" dirty="0">
                <a:latin typeface="黑体" panose="02010609060101010101" pitchFamily="49" charset="-122"/>
                <a:ea typeface="黑体" panose="02010609060101010101" pitchFamily="49" charset="-122"/>
              </a:rPr>
              <a:t>按台（套）办理</a:t>
            </a:r>
            <a:endParaRPr kumimoji="0" lang="zh-CN" altLang="en-US" sz="30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9" name="标题 1"/>
          <p:cNvSpPr txBox="1"/>
          <p:nvPr/>
        </p:nvSpPr>
        <p:spPr>
          <a:xfrm>
            <a:off x="394724" y="2708920"/>
            <a:ext cx="8748464" cy="1302416"/>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◆使用单位申请办理特种设备使用登记时，应当逐台</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套</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填写使用登记表，向登记机关提交以下相应资料，并且</a:t>
            </a:r>
            <a:r>
              <a:rPr lang="zh-CN" altLang="en-US" sz="2500" b="1" dirty="0">
                <a:solidFill>
                  <a:srgbClr val="FF0000"/>
                </a:solidFill>
                <a:latin typeface="黑体" panose="02010609060101010101" pitchFamily="49" charset="-122"/>
                <a:ea typeface="黑体" panose="02010609060101010101" pitchFamily="49" charset="-122"/>
              </a:rPr>
              <a:t>对其真实性负责</a:t>
            </a:r>
            <a:r>
              <a:rPr lang="zh-CN" altLang="en-US" sz="2500" b="1" dirty="0">
                <a:latin typeface="黑体" panose="02010609060101010101" pitchFamily="49" charset="-122"/>
                <a:ea typeface="黑体" panose="02010609060101010101" pitchFamily="49" charset="-122"/>
              </a:rPr>
              <a:t>：</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30" name="标题 1"/>
          <p:cNvSpPr txBox="1"/>
          <p:nvPr/>
        </p:nvSpPr>
        <p:spPr>
          <a:xfrm>
            <a:off x="323528" y="1856225"/>
            <a:ext cx="7056784" cy="348639"/>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规定了特种设备使用登记的</a:t>
            </a:r>
            <a:r>
              <a:rPr lang="en-US" altLang="zh-CN" sz="2400" b="1" dirty="0">
                <a:solidFill>
                  <a:schemeClr val="bg2">
                    <a:lumMod val="10000"/>
                  </a:schemeClr>
                </a:solidFill>
                <a:latin typeface="楷体" panose="02010609060101010101" pitchFamily="49" charset="-122"/>
                <a:ea typeface="楷体" panose="02010609060101010101" pitchFamily="49" charset="-122"/>
              </a:rPr>
              <a:t>4</a:t>
            </a:r>
            <a:r>
              <a:rPr lang="zh-CN" altLang="en-US" sz="2400" b="1" dirty="0">
                <a:solidFill>
                  <a:schemeClr val="bg2">
                    <a:lumMod val="10000"/>
                  </a:schemeClr>
                </a:solidFill>
                <a:latin typeface="楷体" panose="02010609060101010101" pitchFamily="49" charset="-122"/>
                <a:ea typeface="楷体" panose="02010609060101010101" pitchFamily="49" charset="-122"/>
              </a:rPr>
              <a:t>个简化程序；</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32" name="标题 1"/>
          <p:cNvSpPr txBox="1"/>
          <p:nvPr/>
        </p:nvSpPr>
        <p:spPr>
          <a:xfrm>
            <a:off x="216024" y="3933056"/>
            <a:ext cx="6228184" cy="402207"/>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(1)</a:t>
            </a:r>
            <a:r>
              <a:rPr lang="zh-CN" altLang="en-US" sz="2200" b="1" dirty="0">
                <a:latin typeface="黑体" panose="02010609060101010101" pitchFamily="49" charset="-122"/>
                <a:ea typeface="黑体" panose="02010609060101010101" pitchFamily="49" charset="-122"/>
              </a:rPr>
              <a:t>使用登记表</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一式两份</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33" name="标题 1"/>
          <p:cNvSpPr txBox="1"/>
          <p:nvPr/>
        </p:nvSpPr>
        <p:spPr>
          <a:xfrm>
            <a:off x="216024" y="4293096"/>
            <a:ext cx="8585048" cy="666374"/>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(2)</a:t>
            </a:r>
            <a:r>
              <a:rPr lang="zh-CN" altLang="en-US" sz="2200" b="1" dirty="0">
                <a:latin typeface="黑体" panose="02010609060101010101" pitchFamily="49" charset="-122"/>
                <a:ea typeface="黑体" panose="02010609060101010101" pitchFamily="49" charset="-122"/>
              </a:rPr>
              <a:t>含有使用单位统一社会信用代码的证明或者个人身份证明</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适用于公民个人所有的特种设备</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34" name="标题 1"/>
          <p:cNvSpPr txBox="1"/>
          <p:nvPr/>
        </p:nvSpPr>
        <p:spPr>
          <a:xfrm>
            <a:off x="216024" y="4869160"/>
            <a:ext cx="8585048" cy="468023"/>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(3)</a:t>
            </a:r>
            <a:r>
              <a:rPr lang="zh-CN" altLang="en-US" sz="2200" b="1" dirty="0">
                <a:latin typeface="黑体" panose="02010609060101010101" pitchFamily="49" charset="-122"/>
                <a:ea typeface="黑体" panose="02010609060101010101" pitchFamily="49" charset="-122"/>
              </a:rPr>
              <a:t>特种设备产品合格证</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含产品数据表、车用气瓶安装合格证明</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35" name="标题 1"/>
          <p:cNvSpPr txBox="1"/>
          <p:nvPr/>
        </p:nvSpPr>
        <p:spPr>
          <a:xfrm>
            <a:off x="216024" y="5283694"/>
            <a:ext cx="8676456" cy="665586"/>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(4)</a:t>
            </a:r>
            <a:r>
              <a:rPr lang="zh-CN" altLang="en-US" sz="2200" b="1" dirty="0">
                <a:latin typeface="黑体" panose="02010609060101010101" pitchFamily="49" charset="-122"/>
                <a:ea typeface="黑体" panose="02010609060101010101" pitchFamily="49" charset="-122"/>
              </a:rPr>
              <a:t>特种设备监督检验证明</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安全技术规范要求进行使用前首次检验的特种设备，应当提交使用前的首次检验报告）；</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36" name="标题 1"/>
          <p:cNvSpPr txBox="1"/>
          <p:nvPr/>
        </p:nvSpPr>
        <p:spPr>
          <a:xfrm>
            <a:off x="235424" y="6021288"/>
            <a:ext cx="8585048" cy="425856"/>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(5)</a:t>
            </a:r>
            <a:r>
              <a:rPr lang="zh-CN" altLang="en-US" sz="2200" b="1" dirty="0">
                <a:latin typeface="黑体" panose="02010609060101010101" pitchFamily="49" charset="-122"/>
                <a:ea typeface="黑体" panose="02010609060101010101" pitchFamily="49" charset="-122"/>
              </a:rPr>
              <a:t>机动车行驶证（适用于与机动车固定的移动式压力容器）、机动车登记证书（适用于与机动车固定的车用气瓶）；</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6" name="矩形 5"/>
          <p:cNvSpPr/>
          <p:nvPr/>
        </p:nvSpPr>
        <p:spPr>
          <a:xfrm>
            <a:off x="251520" y="6526505"/>
            <a:ext cx="3960440" cy="430887"/>
          </a:xfrm>
          <a:prstGeom prst="rect">
            <a:avLst/>
          </a:prstGeom>
        </p:spPr>
        <p:txBody>
          <a:bodyPr wrap="square">
            <a:spAutoFit/>
          </a:bodyPr>
          <a:lstStyle/>
          <a:p>
            <a:r>
              <a:rPr lang="en-US" altLang="zh-CN" sz="2200" b="1" dirty="0">
                <a:latin typeface="黑体" panose="02010609060101010101" pitchFamily="49" charset="-122"/>
                <a:ea typeface="黑体" panose="02010609060101010101" pitchFamily="49" charset="-122"/>
              </a:rPr>
              <a:t>(6)</a:t>
            </a:r>
            <a:r>
              <a:rPr lang="zh-CN" altLang="en-US" sz="2200" b="1" dirty="0">
                <a:latin typeface="黑体" panose="02010609060101010101" pitchFamily="49" charset="-122"/>
                <a:ea typeface="黑体" panose="02010609060101010101" pitchFamily="49" charset="-122"/>
              </a:rPr>
              <a:t>锅炉能效证明文件。</a:t>
            </a:r>
            <a:endParaRPr lang="zh-CN" altLang="en-US" sz="2200" b="1"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9"/>
                                        </p:tgtEl>
                                        <p:attrNameLst>
                                          <p:attrName>style.visibility</p:attrName>
                                        </p:attrNameLst>
                                      </p:cBhvr>
                                      <p:to>
                                        <p:strVal val="visible"/>
                                      </p:to>
                                    </p:set>
                                    <p:anim calcmode="discrete" valueType="clr">
                                      <p:cBhvr override="childStyle">
                                        <p:cTn id="7" dur="80"/>
                                        <p:tgtEl>
                                          <p:spTgt spid="1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9"/>
                                        </p:tgtEl>
                                        <p:attrNameLst>
                                          <p:attrName>fillcolor</p:attrName>
                                        </p:attrNameLst>
                                      </p:cBhvr>
                                      <p:tavLst>
                                        <p:tav tm="0">
                                          <p:val>
                                            <p:clrVal>
                                              <a:schemeClr val="accent2"/>
                                            </p:clrVal>
                                          </p:val>
                                        </p:tav>
                                        <p:tav tm="50000">
                                          <p:val>
                                            <p:clrVal>
                                              <a:schemeClr val="hlink"/>
                                            </p:clrVal>
                                          </p:val>
                                        </p:tav>
                                      </p:tavLst>
                                    </p:anim>
                                    <p:set>
                                      <p:cBhvr>
                                        <p:cTn id="9" dur="80"/>
                                        <p:tgtEl>
                                          <p:spTgt spid="1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1" fill="hold" grpId="0"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slide(fromTop)">
                                      <p:cBhvr>
                                        <p:cTn id="14" dur="500"/>
                                        <p:tgtEl>
                                          <p:spTgt spid="30"/>
                                        </p:tgtEl>
                                      </p:cBhvr>
                                    </p:animEffect>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grpId="0" nodeType="clickEffect">
                                  <p:stCondLst>
                                    <p:cond delay="0"/>
                                  </p:stCondLst>
                                  <p:iterate type="lt">
                                    <p:tmPct val="50000"/>
                                  </p:iterate>
                                  <p:childTnLst>
                                    <p:set>
                                      <p:cBhvr>
                                        <p:cTn id="18" dur="1" fill="hold">
                                          <p:stCondLst>
                                            <p:cond delay="0"/>
                                          </p:stCondLst>
                                        </p:cTn>
                                        <p:tgtEl>
                                          <p:spTgt spid="28"/>
                                        </p:tgtEl>
                                        <p:attrNameLst>
                                          <p:attrName>style.visibility</p:attrName>
                                        </p:attrNameLst>
                                      </p:cBhvr>
                                      <p:to>
                                        <p:strVal val="visible"/>
                                      </p:to>
                                    </p:set>
                                    <p:anim calcmode="discrete" valueType="clr">
                                      <p:cBhvr override="childStyle">
                                        <p:cTn id="19" dur="80"/>
                                        <p:tgtEl>
                                          <p:spTgt spid="28"/>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28"/>
                                        </p:tgtEl>
                                        <p:attrNameLst>
                                          <p:attrName>fillcolor</p:attrName>
                                        </p:attrNameLst>
                                      </p:cBhvr>
                                      <p:tavLst>
                                        <p:tav tm="0">
                                          <p:val>
                                            <p:clrVal>
                                              <a:schemeClr val="accent2"/>
                                            </p:clrVal>
                                          </p:val>
                                        </p:tav>
                                        <p:tav tm="50000">
                                          <p:val>
                                            <p:clrVal>
                                              <a:schemeClr val="hlink"/>
                                            </p:clrVal>
                                          </p:val>
                                        </p:tav>
                                      </p:tavLst>
                                    </p:anim>
                                    <p:set>
                                      <p:cBhvr>
                                        <p:cTn id="21" dur="80"/>
                                        <p:tgtEl>
                                          <p:spTgt spid="28"/>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27" presetClass="entr" presetSubtype="0" fill="hold" grpId="0" nodeType="clickEffect">
                                  <p:stCondLst>
                                    <p:cond delay="0"/>
                                  </p:stCondLst>
                                  <p:iterate type="lt">
                                    <p:tmPct val="50000"/>
                                  </p:iterate>
                                  <p:childTnLst>
                                    <p:set>
                                      <p:cBhvr>
                                        <p:cTn id="25" dur="1" fill="hold">
                                          <p:stCondLst>
                                            <p:cond delay="0"/>
                                          </p:stCondLst>
                                        </p:cTn>
                                        <p:tgtEl>
                                          <p:spTgt spid="29"/>
                                        </p:tgtEl>
                                        <p:attrNameLst>
                                          <p:attrName>style.visibility</p:attrName>
                                        </p:attrNameLst>
                                      </p:cBhvr>
                                      <p:to>
                                        <p:strVal val="visible"/>
                                      </p:to>
                                    </p:set>
                                    <p:anim calcmode="discrete" valueType="clr">
                                      <p:cBhvr override="childStyle">
                                        <p:cTn id="26" dur="80"/>
                                        <p:tgtEl>
                                          <p:spTgt spid="29"/>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29"/>
                                        </p:tgtEl>
                                        <p:attrNameLst>
                                          <p:attrName>fillcolor</p:attrName>
                                        </p:attrNameLst>
                                      </p:cBhvr>
                                      <p:tavLst>
                                        <p:tav tm="0">
                                          <p:val>
                                            <p:clrVal>
                                              <a:schemeClr val="accent2"/>
                                            </p:clrVal>
                                          </p:val>
                                        </p:tav>
                                        <p:tav tm="50000">
                                          <p:val>
                                            <p:clrVal>
                                              <a:schemeClr val="hlink"/>
                                            </p:clrVal>
                                          </p:val>
                                        </p:tav>
                                      </p:tavLst>
                                    </p:anim>
                                    <p:set>
                                      <p:cBhvr>
                                        <p:cTn id="28" dur="80"/>
                                        <p:tgtEl>
                                          <p:spTgt spid="29"/>
                                        </p:tgtEl>
                                        <p:attrNameLst>
                                          <p:attrName>fill.type</p:attrName>
                                        </p:attrNameLst>
                                      </p:cBhvr>
                                      <p:to>
                                        <p:strVal val="solid"/>
                                      </p:to>
                                    </p:set>
                                  </p:childTnLst>
                                </p:cTn>
                              </p:par>
                            </p:childTnLst>
                          </p:cTn>
                        </p:par>
                      </p:childTnLst>
                    </p:cTn>
                  </p:par>
                  <p:par>
                    <p:cTn id="29" fill="hold">
                      <p:stCondLst>
                        <p:cond delay="indefinite"/>
                      </p:stCondLst>
                      <p:childTnLst>
                        <p:par>
                          <p:cTn id="30" fill="hold">
                            <p:stCondLst>
                              <p:cond delay="0"/>
                            </p:stCondLst>
                            <p:childTnLst>
                              <p:par>
                                <p:cTn id="31" presetID="27" presetClass="entr" presetSubtype="0" fill="hold" grpId="0" nodeType="clickEffect">
                                  <p:stCondLst>
                                    <p:cond delay="0"/>
                                  </p:stCondLst>
                                  <p:iterate type="lt">
                                    <p:tmPct val="50000"/>
                                  </p:iterate>
                                  <p:childTnLst>
                                    <p:set>
                                      <p:cBhvr>
                                        <p:cTn id="32" dur="1" fill="hold">
                                          <p:stCondLst>
                                            <p:cond delay="0"/>
                                          </p:stCondLst>
                                        </p:cTn>
                                        <p:tgtEl>
                                          <p:spTgt spid="32"/>
                                        </p:tgtEl>
                                        <p:attrNameLst>
                                          <p:attrName>style.visibility</p:attrName>
                                        </p:attrNameLst>
                                      </p:cBhvr>
                                      <p:to>
                                        <p:strVal val="visible"/>
                                      </p:to>
                                    </p:set>
                                    <p:anim calcmode="discrete" valueType="clr">
                                      <p:cBhvr override="childStyle">
                                        <p:cTn id="33" dur="80"/>
                                        <p:tgtEl>
                                          <p:spTgt spid="32"/>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32"/>
                                        </p:tgtEl>
                                        <p:attrNameLst>
                                          <p:attrName>fillcolor</p:attrName>
                                        </p:attrNameLst>
                                      </p:cBhvr>
                                      <p:tavLst>
                                        <p:tav tm="0">
                                          <p:val>
                                            <p:clrVal>
                                              <a:schemeClr val="accent2"/>
                                            </p:clrVal>
                                          </p:val>
                                        </p:tav>
                                        <p:tav tm="50000">
                                          <p:val>
                                            <p:clrVal>
                                              <a:schemeClr val="hlink"/>
                                            </p:clrVal>
                                          </p:val>
                                        </p:tav>
                                      </p:tavLst>
                                    </p:anim>
                                    <p:set>
                                      <p:cBhvr>
                                        <p:cTn id="35" dur="80"/>
                                        <p:tgtEl>
                                          <p:spTgt spid="32"/>
                                        </p:tgtEl>
                                        <p:attrNameLst>
                                          <p:attrName>fill.type</p:attrName>
                                        </p:attrNameLst>
                                      </p:cBhvr>
                                      <p:to>
                                        <p:strVal val="solid"/>
                                      </p:to>
                                    </p:set>
                                  </p:childTnLst>
                                </p:cTn>
                              </p:par>
                            </p:childTnLst>
                          </p:cTn>
                        </p:par>
                      </p:childTnLst>
                    </p:cTn>
                  </p:par>
                  <p:par>
                    <p:cTn id="36" fill="hold">
                      <p:stCondLst>
                        <p:cond delay="indefinite"/>
                      </p:stCondLst>
                      <p:childTnLst>
                        <p:par>
                          <p:cTn id="37" fill="hold">
                            <p:stCondLst>
                              <p:cond delay="0"/>
                            </p:stCondLst>
                            <p:childTnLst>
                              <p:par>
                                <p:cTn id="38" presetID="27" presetClass="entr" presetSubtype="0" fill="hold" grpId="0" nodeType="clickEffect">
                                  <p:stCondLst>
                                    <p:cond delay="0"/>
                                  </p:stCondLst>
                                  <p:iterate type="lt">
                                    <p:tmPct val="50000"/>
                                  </p:iterate>
                                  <p:childTnLst>
                                    <p:set>
                                      <p:cBhvr>
                                        <p:cTn id="39" dur="1" fill="hold">
                                          <p:stCondLst>
                                            <p:cond delay="0"/>
                                          </p:stCondLst>
                                        </p:cTn>
                                        <p:tgtEl>
                                          <p:spTgt spid="33"/>
                                        </p:tgtEl>
                                        <p:attrNameLst>
                                          <p:attrName>style.visibility</p:attrName>
                                        </p:attrNameLst>
                                      </p:cBhvr>
                                      <p:to>
                                        <p:strVal val="visible"/>
                                      </p:to>
                                    </p:set>
                                    <p:anim calcmode="discrete" valueType="clr">
                                      <p:cBhvr override="childStyle">
                                        <p:cTn id="40" dur="80"/>
                                        <p:tgtEl>
                                          <p:spTgt spid="33"/>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33"/>
                                        </p:tgtEl>
                                        <p:attrNameLst>
                                          <p:attrName>fillcolor</p:attrName>
                                        </p:attrNameLst>
                                      </p:cBhvr>
                                      <p:tavLst>
                                        <p:tav tm="0">
                                          <p:val>
                                            <p:clrVal>
                                              <a:schemeClr val="accent2"/>
                                            </p:clrVal>
                                          </p:val>
                                        </p:tav>
                                        <p:tav tm="50000">
                                          <p:val>
                                            <p:clrVal>
                                              <a:schemeClr val="hlink"/>
                                            </p:clrVal>
                                          </p:val>
                                        </p:tav>
                                      </p:tavLst>
                                    </p:anim>
                                    <p:set>
                                      <p:cBhvr>
                                        <p:cTn id="42" dur="80"/>
                                        <p:tgtEl>
                                          <p:spTgt spid="33"/>
                                        </p:tgtEl>
                                        <p:attrNameLst>
                                          <p:attrName>fill.type</p:attrName>
                                        </p:attrNameLst>
                                      </p:cBhvr>
                                      <p:to>
                                        <p:strVal val="solid"/>
                                      </p:to>
                                    </p:set>
                                  </p:childTnLst>
                                </p:cTn>
                              </p:par>
                            </p:childTnLst>
                          </p:cTn>
                        </p:par>
                      </p:childTnLst>
                    </p:cTn>
                  </p:par>
                  <p:par>
                    <p:cTn id="43" fill="hold">
                      <p:stCondLst>
                        <p:cond delay="indefinite"/>
                      </p:stCondLst>
                      <p:childTnLst>
                        <p:par>
                          <p:cTn id="44" fill="hold">
                            <p:stCondLst>
                              <p:cond delay="0"/>
                            </p:stCondLst>
                            <p:childTnLst>
                              <p:par>
                                <p:cTn id="45" presetID="27" presetClass="entr" presetSubtype="0" fill="hold" grpId="0" nodeType="clickEffect">
                                  <p:stCondLst>
                                    <p:cond delay="0"/>
                                  </p:stCondLst>
                                  <p:iterate type="lt">
                                    <p:tmPct val="50000"/>
                                  </p:iterate>
                                  <p:childTnLst>
                                    <p:set>
                                      <p:cBhvr>
                                        <p:cTn id="46" dur="1" fill="hold">
                                          <p:stCondLst>
                                            <p:cond delay="0"/>
                                          </p:stCondLst>
                                        </p:cTn>
                                        <p:tgtEl>
                                          <p:spTgt spid="34"/>
                                        </p:tgtEl>
                                        <p:attrNameLst>
                                          <p:attrName>style.visibility</p:attrName>
                                        </p:attrNameLst>
                                      </p:cBhvr>
                                      <p:to>
                                        <p:strVal val="visible"/>
                                      </p:to>
                                    </p:set>
                                    <p:anim calcmode="discrete" valueType="clr">
                                      <p:cBhvr override="childStyle">
                                        <p:cTn id="47" dur="80"/>
                                        <p:tgtEl>
                                          <p:spTgt spid="34"/>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34"/>
                                        </p:tgtEl>
                                        <p:attrNameLst>
                                          <p:attrName>fillcolor</p:attrName>
                                        </p:attrNameLst>
                                      </p:cBhvr>
                                      <p:tavLst>
                                        <p:tav tm="0">
                                          <p:val>
                                            <p:clrVal>
                                              <a:schemeClr val="accent2"/>
                                            </p:clrVal>
                                          </p:val>
                                        </p:tav>
                                        <p:tav tm="50000">
                                          <p:val>
                                            <p:clrVal>
                                              <a:schemeClr val="hlink"/>
                                            </p:clrVal>
                                          </p:val>
                                        </p:tav>
                                      </p:tavLst>
                                    </p:anim>
                                    <p:set>
                                      <p:cBhvr>
                                        <p:cTn id="49" dur="80"/>
                                        <p:tgtEl>
                                          <p:spTgt spid="34"/>
                                        </p:tgtEl>
                                        <p:attrNameLst>
                                          <p:attrName>fill.type</p:attrName>
                                        </p:attrNameLst>
                                      </p:cBhvr>
                                      <p:to>
                                        <p:strVal val="solid"/>
                                      </p:to>
                                    </p:set>
                                  </p:childTnLst>
                                </p:cTn>
                              </p:par>
                            </p:childTnLst>
                          </p:cTn>
                        </p:par>
                      </p:childTnLst>
                    </p:cTn>
                  </p:par>
                  <p:par>
                    <p:cTn id="50" fill="hold">
                      <p:stCondLst>
                        <p:cond delay="indefinite"/>
                      </p:stCondLst>
                      <p:childTnLst>
                        <p:par>
                          <p:cTn id="51" fill="hold">
                            <p:stCondLst>
                              <p:cond delay="0"/>
                            </p:stCondLst>
                            <p:childTnLst>
                              <p:par>
                                <p:cTn id="52" presetID="27" presetClass="entr" presetSubtype="0" fill="hold" grpId="0" nodeType="clickEffect">
                                  <p:stCondLst>
                                    <p:cond delay="0"/>
                                  </p:stCondLst>
                                  <p:iterate type="lt">
                                    <p:tmPct val="50000"/>
                                  </p:iterate>
                                  <p:childTnLst>
                                    <p:set>
                                      <p:cBhvr>
                                        <p:cTn id="53" dur="1" fill="hold">
                                          <p:stCondLst>
                                            <p:cond delay="0"/>
                                          </p:stCondLst>
                                        </p:cTn>
                                        <p:tgtEl>
                                          <p:spTgt spid="35"/>
                                        </p:tgtEl>
                                        <p:attrNameLst>
                                          <p:attrName>style.visibility</p:attrName>
                                        </p:attrNameLst>
                                      </p:cBhvr>
                                      <p:to>
                                        <p:strVal val="visible"/>
                                      </p:to>
                                    </p:set>
                                    <p:anim calcmode="discrete" valueType="clr">
                                      <p:cBhvr override="childStyle">
                                        <p:cTn id="54" dur="80"/>
                                        <p:tgtEl>
                                          <p:spTgt spid="35"/>
                                        </p:tgtEl>
                                        <p:attrNameLst>
                                          <p:attrName>style.color</p:attrName>
                                        </p:attrNameLst>
                                      </p:cBhvr>
                                      <p:tavLst>
                                        <p:tav tm="0">
                                          <p:val>
                                            <p:clrVal>
                                              <a:schemeClr val="accent2"/>
                                            </p:clrVal>
                                          </p:val>
                                        </p:tav>
                                        <p:tav tm="50000">
                                          <p:val>
                                            <p:clrVal>
                                              <a:schemeClr val="hlink"/>
                                            </p:clrVal>
                                          </p:val>
                                        </p:tav>
                                      </p:tavLst>
                                    </p:anim>
                                    <p:anim calcmode="discrete" valueType="clr">
                                      <p:cBhvr>
                                        <p:cTn id="55" dur="80"/>
                                        <p:tgtEl>
                                          <p:spTgt spid="35"/>
                                        </p:tgtEl>
                                        <p:attrNameLst>
                                          <p:attrName>fillcolor</p:attrName>
                                        </p:attrNameLst>
                                      </p:cBhvr>
                                      <p:tavLst>
                                        <p:tav tm="0">
                                          <p:val>
                                            <p:clrVal>
                                              <a:schemeClr val="accent2"/>
                                            </p:clrVal>
                                          </p:val>
                                        </p:tav>
                                        <p:tav tm="50000">
                                          <p:val>
                                            <p:clrVal>
                                              <a:schemeClr val="hlink"/>
                                            </p:clrVal>
                                          </p:val>
                                        </p:tav>
                                      </p:tavLst>
                                    </p:anim>
                                    <p:set>
                                      <p:cBhvr>
                                        <p:cTn id="56" dur="80"/>
                                        <p:tgtEl>
                                          <p:spTgt spid="35"/>
                                        </p:tgtEl>
                                        <p:attrNameLst>
                                          <p:attrName>fill.type</p:attrName>
                                        </p:attrNameLst>
                                      </p:cBhvr>
                                      <p:to>
                                        <p:strVal val="solid"/>
                                      </p:to>
                                    </p:set>
                                  </p:childTnLst>
                                </p:cTn>
                              </p:par>
                            </p:childTnLst>
                          </p:cTn>
                        </p:par>
                      </p:childTnLst>
                    </p:cTn>
                  </p:par>
                  <p:par>
                    <p:cTn id="57" fill="hold">
                      <p:stCondLst>
                        <p:cond delay="indefinite"/>
                      </p:stCondLst>
                      <p:childTnLst>
                        <p:par>
                          <p:cTn id="58" fill="hold">
                            <p:stCondLst>
                              <p:cond delay="0"/>
                            </p:stCondLst>
                            <p:childTnLst>
                              <p:par>
                                <p:cTn id="59" presetID="27" presetClass="entr" presetSubtype="0" fill="hold" grpId="0" nodeType="clickEffect">
                                  <p:stCondLst>
                                    <p:cond delay="0"/>
                                  </p:stCondLst>
                                  <p:iterate type="lt">
                                    <p:tmPct val="50000"/>
                                  </p:iterate>
                                  <p:childTnLst>
                                    <p:set>
                                      <p:cBhvr>
                                        <p:cTn id="60" dur="1" fill="hold">
                                          <p:stCondLst>
                                            <p:cond delay="0"/>
                                          </p:stCondLst>
                                        </p:cTn>
                                        <p:tgtEl>
                                          <p:spTgt spid="36"/>
                                        </p:tgtEl>
                                        <p:attrNameLst>
                                          <p:attrName>style.visibility</p:attrName>
                                        </p:attrNameLst>
                                      </p:cBhvr>
                                      <p:to>
                                        <p:strVal val="visible"/>
                                      </p:to>
                                    </p:set>
                                    <p:anim calcmode="discrete" valueType="clr">
                                      <p:cBhvr override="childStyle">
                                        <p:cTn id="61" dur="80"/>
                                        <p:tgtEl>
                                          <p:spTgt spid="36"/>
                                        </p:tgtEl>
                                        <p:attrNameLst>
                                          <p:attrName>style.color</p:attrName>
                                        </p:attrNameLst>
                                      </p:cBhvr>
                                      <p:tavLst>
                                        <p:tav tm="0">
                                          <p:val>
                                            <p:clrVal>
                                              <a:schemeClr val="accent2"/>
                                            </p:clrVal>
                                          </p:val>
                                        </p:tav>
                                        <p:tav tm="50000">
                                          <p:val>
                                            <p:clrVal>
                                              <a:schemeClr val="hlink"/>
                                            </p:clrVal>
                                          </p:val>
                                        </p:tav>
                                      </p:tavLst>
                                    </p:anim>
                                    <p:anim calcmode="discrete" valueType="clr">
                                      <p:cBhvr>
                                        <p:cTn id="62" dur="80"/>
                                        <p:tgtEl>
                                          <p:spTgt spid="36"/>
                                        </p:tgtEl>
                                        <p:attrNameLst>
                                          <p:attrName>fillcolor</p:attrName>
                                        </p:attrNameLst>
                                      </p:cBhvr>
                                      <p:tavLst>
                                        <p:tav tm="0">
                                          <p:val>
                                            <p:clrVal>
                                              <a:schemeClr val="accent2"/>
                                            </p:clrVal>
                                          </p:val>
                                        </p:tav>
                                        <p:tav tm="50000">
                                          <p:val>
                                            <p:clrVal>
                                              <a:schemeClr val="hlink"/>
                                            </p:clrVal>
                                          </p:val>
                                        </p:tav>
                                      </p:tavLst>
                                    </p:anim>
                                    <p:set>
                                      <p:cBhvr>
                                        <p:cTn id="63" dur="80"/>
                                        <p:tgtEl>
                                          <p:spTgt spid="36"/>
                                        </p:tgtEl>
                                        <p:attrNameLst>
                                          <p:attrName>fill.type</p:attrName>
                                        </p:attrNameLst>
                                      </p:cBhvr>
                                      <p:to>
                                        <p:strVal val="solid"/>
                                      </p:to>
                                    </p:set>
                                  </p:childTnLst>
                                </p:cTn>
                              </p:par>
                            </p:childTnLst>
                          </p:cTn>
                        </p:par>
                      </p:childTnLst>
                    </p:cTn>
                  </p:par>
                  <p:par>
                    <p:cTn id="64" fill="hold">
                      <p:stCondLst>
                        <p:cond delay="indefinite"/>
                      </p:stCondLst>
                      <p:childTnLst>
                        <p:par>
                          <p:cTn id="65" fill="hold">
                            <p:stCondLst>
                              <p:cond delay="0"/>
                            </p:stCondLst>
                            <p:childTnLst>
                              <p:par>
                                <p:cTn id="66" presetID="27" presetClass="entr" presetSubtype="0" fill="hold" grpId="0" nodeType="clickEffect">
                                  <p:stCondLst>
                                    <p:cond delay="0"/>
                                  </p:stCondLst>
                                  <p:iterate type="lt">
                                    <p:tmPct val="50000"/>
                                  </p:iterate>
                                  <p:childTnLst>
                                    <p:set>
                                      <p:cBhvr>
                                        <p:cTn id="67" dur="1" fill="hold">
                                          <p:stCondLst>
                                            <p:cond delay="0"/>
                                          </p:stCondLst>
                                        </p:cTn>
                                        <p:tgtEl>
                                          <p:spTgt spid="6"/>
                                        </p:tgtEl>
                                        <p:attrNameLst>
                                          <p:attrName>style.visibility</p:attrName>
                                        </p:attrNameLst>
                                      </p:cBhvr>
                                      <p:to>
                                        <p:strVal val="visible"/>
                                      </p:to>
                                    </p:set>
                                    <p:anim calcmode="discrete" valueType="clr">
                                      <p:cBhvr override="childStyle">
                                        <p:cTn id="68"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69" dur="80"/>
                                        <p:tgtEl>
                                          <p:spTgt spid="6"/>
                                        </p:tgtEl>
                                        <p:attrNameLst>
                                          <p:attrName>fillcolor</p:attrName>
                                        </p:attrNameLst>
                                      </p:cBhvr>
                                      <p:tavLst>
                                        <p:tav tm="0">
                                          <p:val>
                                            <p:clrVal>
                                              <a:schemeClr val="accent2"/>
                                            </p:clrVal>
                                          </p:val>
                                        </p:tav>
                                        <p:tav tm="50000">
                                          <p:val>
                                            <p:clrVal>
                                              <a:schemeClr val="hlink"/>
                                            </p:clrVal>
                                          </p:val>
                                        </p:tav>
                                      </p:tavLst>
                                    </p:anim>
                                    <p:set>
                                      <p:cBhvr>
                                        <p:cTn id="70" dur="8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8" grpId="0"/>
      <p:bldP spid="29" grpId="0"/>
      <p:bldP spid="30" grpId="0"/>
      <p:bldP spid="32" grpId="0"/>
      <p:bldP spid="33" grpId="0"/>
      <p:bldP spid="34" grpId="0"/>
      <p:bldP spid="35" grpId="0"/>
      <p:bldP spid="36" grpId="0"/>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8" name="标题 1"/>
          <p:cNvSpPr txBox="1"/>
          <p:nvPr/>
        </p:nvSpPr>
        <p:spPr>
          <a:xfrm>
            <a:off x="179512" y="836712"/>
            <a:ext cx="6624736"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3.4.1.1</a:t>
            </a:r>
            <a:r>
              <a:rPr lang="zh-CN" altLang="en-US" sz="3000" b="1" dirty="0">
                <a:latin typeface="黑体" panose="02010609060101010101" pitchFamily="49" charset="-122"/>
                <a:ea typeface="黑体" panose="02010609060101010101" pitchFamily="49" charset="-122"/>
              </a:rPr>
              <a:t>、</a:t>
            </a:r>
            <a:r>
              <a:rPr lang="en-US" altLang="zh-CN" sz="3000" b="1" dirty="0">
                <a:latin typeface="黑体" panose="02010609060101010101" pitchFamily="49" charset="-122"/>
                <a:ea typeface="黑体" panose="02010609060101010101" pitchFamily="49" charset="-122"/>
              </a:rPr>
              <a:t>【</a:t>
            </a:r>
            <a:r>
              <a:rPr lang="zh-CN" altLang="en-US" sz="3000" b="1" dirty="0">
                <a:latin typeface="黑体" panose="02010609060101010101" pitchFamily="49" charset="-122"/>
                <a:ea typeface="黑体" panose="02010609060101010101" pitchFamily="49" charset="-122"/>
              </a:rPr>
              <a:t>申请</a:t>
            </a:r>
            <a:r>
              <a:rPr lang="en-US" altLang="zh-CN" sz="3000" b="1" dirty="0">
                <a:latin typeface="黑体" panose="02010609060101010101" pitchFamily="49" charset="-122"/>
                <a:ea typeface="黑体" panose="02010609060101010101" pitchFamily="49" charset="-122"/>
              </a:rPr>
              <a:t>】</a:t>
            </a:r>
            <a:r>
              <a:rPr lang="zh-CN" altLang="en-US" sz="3000" b="1" dirty="0">
                <a:latin typeface="黑体" panose="02010609060101010101" pitchFamily="49" charset="-122"/>
                <a:ea typeface="黑体" panose="02010609060101010101" pitchFamily="49" charset="-122"/>
              </a:rPr>
              <a:t>按台（套）办理</a:t>
            </a:r>
            <a:endParaRPr lang="zh-CN" altLang="en-US" sz="3000" b="1" dirty="0">
              <a:latin typeface="黑体" panose="02010609060101010101" pitchFamily="49" charset="-122"/>
              <a:ea typeface="黑体" panose="02010609060101010101" pitchFamily="49" charset="-122"/>
            </a:endParaRPr>
          </a:p>
        </p:txBody>
      </p:sp>
      <p:sp>
        <p:nvSpPr>
          <p:cNvPr id="20" name="标题 1"/>
          <p:cNvSpPr txBox="1"/>
          <p:nvPr/>
        </p:nvSpPr>
        <p:spPr>
          <a:xfrm>
            <a:off x="394724" y="1268760"/>
            <a:ext cx="8748464" cy="2808312"/>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◆锅炉房内的分汽（水）缸随锅炉一同办理使用登记；锅炉与用热设备之间的连接管道总长小于或者等于</a:t>
            </a:r>
            <a:r>
              <a:rPr lang="en-US" altLang="zh-CN" sz="2500" b="1" dirty="0">
                <a:latin typeface="黑体" panose="02010609060101010101" pitchFamily="49" charset="-122"/>
                <a:ea typeface="黑体" panose="02010609060101010101" pitchFamily="49" charset="-122"/>
              </a:rPr>
              <a:t>1000</a:t>
            </a:r>
            <a:r>
              <a:rPr lang="zh-CN" altLang="en-US" sz="2500" b="1" dirty="0">
                <a:latin typeface="黑体" panose="02010609060101010101" pitchFamily="49" charset="-122"/>
                <a:ea typeface="黑体" panose="02010609060101010101" pitchFamily="49" charset="-122"/>
              </a:rPr>
              <a:t>米时，压力管道随锅炉一同办理使用登记；包含压力容器的撬装式承压设备系统或者机械设备系统中的压力管道可以随其压力容器一同办理使用登记。登记时另提交分汽（水）缸、压力管道元件的产品合格证（含产品数据表），但是不需要单独领取使用登记证。</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1" name="标题 1"/>
          <p:cNvSpPr txBox="1"/>
          <p:nvPr/>
        </p:nvSpPr>
        <p:spPr>
          <a:xfrm>
            <a:off x="395536" y="3933056"/>
            <a:ext cx="8748464" cy="1296144"/>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◆没有产品数据表的特种设备，登记机关可以参照已有特种设备产品数据表的格式，制定其特种设备产品数据表，由使用单位根据产品出厂的相应资料填写。</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2" name="标题 1"/>
          <p:cNvSpPr txBox="1"/>
          <p:nvPr/>
        </p:nvSpPr>
        <p:spPr>
          <a:xfrm>
            <a:off x="395536" y="5085184"/>
            <a:ext cx="8748464" cy="504056"/>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◆可以采取网上申报系统进行使用登记。</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3" name="标题 1"/>
          <p:cNvSpPr txBox="1"/>
          <p:nvPr/>
        </p:nvSpPr>
        <p:spPr>
          <a:xfrm>
            <a:off x="323528" y="5500196"/>
            <a:ext cx="8677596" cy="73711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根据登记机关和使用单位的综合意见，简化了登记所需资料。重在证明使用者合法、设备合格；</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24" name="标题 1"/>
          <p:cNvSpPr txBox="1"/>
          <p:nvPr/>
        </p:nvSpPr>
        <p:spPr>
          <a:xfrm>
            <a:off x="392404" y="6165304"/>
            <a:ext cx="8677596" cy="73711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信息化条件号的地区，可以直接网上申报。</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0"/>
                                        </p:tgtEl>
                                        <p:attrNameLst>
                                          <p:attrName>style.visibility</p:attrName>
                                        </p:attrNameLst>
                                      </p:cBhvr>
                                      <p:to>
                                        <p:strVal val="visible"/>
                                      </p:to>
                                    </p:set>
                                    <p:anim calcmode="discrete" valueType="clr">
                                      <p:cBhvr override="childStyle">
                                        <p:cTn id="7"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
                                        </p:tgtEl>
                                        <p:attrNameLst>
                                          <p:attrName>fillcolor</p:attrName>
                                        </p:attrNameLst>
                                      </p:cBhvr>
                                      <p:tavLst>
                                        <p:tav tm="0">
                                          <p:val>
                                            <p:clrVal>
                                              <a:schemeClr val="accent2"/>
                                            </p:clrVal>
                                          </p:val>
                                        </p:tav>
                                        <p:tav tm="50000">
                                          <p:val>
                                            <p:clrVal>
                                              <a:schemeClr val="hlink"/>
                                            </p:clrVal>
                                          </p:val>
                                        </p:tav>
                                      </p:tavLst>
                                    </p:anim>
                                    <p:set>
                                      <p:cBhvr>
                                        <p:cTn id="9" dur="80"/>
                                        <p:tgtEl>
                                          <p:spTgt spid="2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21"/>
                                        </p:tgtEl>
                                        <p:attrNameLst>
                                          <p:attrName>style.visibility</p:attrName>
                                        </p:attrNameLst>
                                      </p:cBhvr>
                                      <p:to>
                                        <p:strVal val="visible"/>
                                      </p:to>
                                    </p:set>
                                    <p:anim calcmode="discrete" valueType="clr">
                                      <p:cBhvr override="childStyle">
                                        <p:cTn id="14" dur="8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21"/>
                                        </p:tgtEl>
                                        <p:attrNameLst>
                                          <p:attrName>fillcolor</p:attrName>
                                        </p:attrNameLst>
                                      </p:cBhvr>
                                      <p:tavLst>
                                        <p:tav tm="0">
                                          <p:val>
                                            <p:clrVal>
                                              <a:schemeClr val="accent2"/>
                                            </p:clrVal>
                                          </p:val>
                                        </p:tav>
                                        <p:tav tm="50000">
                                          <p:val>
                                            <p:clrVal>
                                              <a:schemeClr val="hlink"/>
                                            </p:clrVal>
                                          </p:val>
                                        </p:tav>
                                      </p:tavLst>
                                    </p:anim>
                                    <p:set>
                                      <p:cBhvr>
                                        <p:cTn id="16" dur="80"/>
                                        <p:tgtEl>
                                          <p:spTgt spid="21"/>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22"/>
                                        </p:tgtEl>
                                        <p:attrNameLst>
                                          <p:attrName>style.visibility</p:attrName>
                                        </p:attrNameLst>
                                      </p:cBhvr>
                                      <p:to>
                                        <p:strVal val="visible"/>
                                      </p:to>
                                    </p:set>
                                    <p:anim calcmode="discrete" valueType="clr">
                                      <p:cBhvr override="childStyle">
                                        <p:cTn id="21" dur="80"/>
                                        <p:tgtEl>
                                          <p:spTgt spid="22"/>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22"/>
                                        </p:tgtEl>
                                        <p:attrNameLst>
                                          <p:attrName>fillcolor</p:attrName>
                                        </p:attrNameLst>
                                      </p:cBhvr>
                                      <p:tavLst>
                                        <p:tav tm="0">
                                          <p:val>
                                            <p:clrVal>
                                              <a:schemeClr val="accent2"/>
                                            </p:clrVal>
                                          </p:val>
                                        </p:tav>
                                        <p:tav tm="50000">
                                          <p:val>
                                            <p:clrVal>
                                              <a:schemeClr val="hlink"/>
                                            </p:clrVal>
                                          </p:val>
                                        </p:tav>
                                      </p:tavLst>
                                    </p:anim>
                                    <p:set>
                                      <p:cBhvr>
                                        <p:cTn id="23" dur="80"/>
                                        <p:tgtEl>
                                          <p:spTgt spid="22"/>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12" presetClass="entr" presetSubtype="8"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slide(fromLeft)">
                                      <p:cBhvr>
                                        <p:cTn id="28" dur="500"/>
                                        <p:tgtEl>
                                          <p:spTgt spid="23"/>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8"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slide(fromLeft)">
                                      <p:cBhvr>
                                        <p:cTn id="3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8" name="标题 1"/>
          <p:cNvSpPr txBox="1"/>
          <p:nvPr/>
        </p:nvSpPr>
        <p:spPr>
          <a:xfrm>
            <a:off x="179512" y="836712"/>
            <a:ext cx="6624736"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3.4.1.2</a:t>
            </a:r>
            <a:r>
              <a:rPr lang="zh-CN" altLang="en-US" sz="3000" b="1" dirty="0">
                <a:latin typeface="黑体" panose="02010609060101010101" pitchFamily="49" charset="-122"/>
                <a:ea typeface="黑体" panose="02010609060101010101" pitchFamily="49" charset="-122"/>
              </a:rPr>
              <a:t>、</a:t>
            </a:r>
            <a:r>
              <a:rPr lang="en-US" altLang="zh-CN" sz="3000" b="1" dirty="0">
                <a:latin typeface="黑体" panose="02010609060101010101" pitchFamily="49" charset="-122"/>
                <a:ea typeface="黑体" panose="02010609060101010101" pitchFamily="49" charset="-122"/>
              </a:rPr>
              <a:t>【</a:t>
            </a:r>
            <a:r>
              <a:rPr lang="zh-CN" altLang="en-US" sz="3000" b="1" dirty="0">
                <a:latin typeface="黑体" panose="02010609060101010101" pitchFamily="49" charset="-122"/>
                <a:ea typeface="黑体" panose="02010609060101010101" pitchFamily="49" charset="-122"/>
              </a:rPr>
              <a:t>申请</a:t>
            </a:r>
            <a:r>
              <a:rPr lang="en-US" altLang="zh-CN" sz="3000" b="1" dirty="0">
                <a:latin typeface="黑体" panose="02010609060101010101" pitchFamily="49" charset="-122"/>
                <a:ea typeface="黑体" panose="02010609060101010101" pitchFamily="49" charset="-122"/>
              </a:rPr>
              <a:t>】</a:t>
            </a:r>
            <a:r>
              <a:rPr lang="zh-CN" altLang="en-US" sz="3000" b="1" dirty="0">
                <a:latin typeface="黑体" panose="02010609060101010101" pitchFamily="49" charset="-122"/>
                <a:ea typeface="黑体" panose="02010609060101010101" pitchFamily="49" charset="-122"/>
              </a:rPr>
              <a:t>按单位办理</a:t>
            </a:r>
            <a:endParaRPr lang="zh-CN" altLang="en-US" sz="3000" b="1" dirty="0">
              <a:latin typeface="黑体" panose="02010609060101010101" pitchFamily="49" charset="-122"/>
              <a:ea typeface="黑体" panose="02010609060101010101" pitchFamily="49" charset="-122"/>
            </a:endParaRPr>
          </a:p>
        </p:txBody>
      </p:sp>
      <p:sp>
        <p:nvSpPr>
          <p:cNvPr id="20" name="标题 1"/>
          <p:cNvSpPr txBox="1"/>
          <p:nvPr/>
        </p:nvSpPr>
        <p:spPr>
          <a:xfrm>
            <a:off x="394724" y="1268760"/>
            <a:ext cx="8748464" cy="1002477"/>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◆使用单位申请办理特种设备使用登记时，应当向登记机关提交以下相应资料，并且对其真实性负责：</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1" name="标题 1"/>
          <p:cNvSpPr txBox="1"/>
          <p:nvPr/>
        </p:nvSpPr>
        <p:spPr>
          <a:xfrm>
            <a:off x="395536" y="3933056"/>
            <a:ext cx="8748464" cy="1961252"/>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◆注</a:t>
            </a:r>
            <a:r>
              <a:rPr lang="en-US" altLang="zh-CN" sz="2500" b="1" dirty="0">
                <a:latin typeface="黑体" panose="02010609060101010101" pitchFamily="49" charset="-122"/>
                <a:ea typeface="黑体" panose="02010609060101010101" pitchFamily="49" charset="-122"/>
              </a:rPr>
              <a:t>3-1</a:t>
            </a:r>
            <a:r>
              <a:rPr lang="zh-CN" altLang="en-US" sz="2500" b="1" dirty="0">
                <a:latin typeface="黑体" panose="02010609060101010101" pitchFamily="49" charset="-122"/>
                <a:ea typeface="黑体" panose="02010609060101010101" pitchFamily="49" charset="-122"/>
              </a:rPr>
              <a:t>：新投入使用的气瓶应当提供制造监督检验证明，进行定期检验的气瓶应当同时提供定期检验证明。压力管道应当提供安装监督检验证明，达到定期检验周期的压力管道还应当提供定期检验证明；未进行安装监督检验的，应当提供定期检验证明。</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4" name="标题 1"/>
          <p:cNvSpPr txBox="1"/>
          <p:nvPr/>
        </p:nvSpPr>
        <p:spPr>
          <a:xfrm>
            <a:off x="323528" y="5733256"/>
            <a:ext cx="8677596" cy="73711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信息化条件号的地区，可以直接网上申报。</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25" name="标题 1"/>
          <p:cNvSpPr txBox="1"/>
          <p:nvPr/>
        </p:nvSpPr>
        <p:spPr>
          <a:xfrm>
            <a:off x="216024" y="2132856"/>
            <a:ext cx="6228184" cy="402207"/>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(1)</a:t>
            </a:r>
            <a:r>
              <a:rPr lang="zh-CN" altLang="en-US" sz="2200" b="1" dirty="0">
                <a:latin typeface="黑体" panose="02010609060101010101" pitchFamily="49" charset="-122"/>
                <a:ea typeface="黑体" panose="02010609060101010101" pitchFamily="49" charset="-122"/>
              </a:rPr>
              <a:t>使用登记表</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一式两份</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6" name="标题 1"/>
          <p:cNvSpPr txBox="1"/>
          <p:nvPr/>
        </p:nvSpPr>
        <p:spPr>
          <a:xfrm>
            <a:off x="216024" y="2492896"/>
            <a:ext cx="8585048" cy="337875"/>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(2)</a:t>
            </a:r>
            <a:r>
              <a:rPr lang="zh-CN" altLang="en-US" sz="2200" b="1" dirty="0">
                <a:latin typeface="黑体" panose="02010609060101010101" pitchFamily="49" charset="-122"/>
                <a:ea typeface="黑体" panose="02010609060101010101" pitchFamily="49" charset="-122"/>
              </a:rPr>
              <a:t>含有使用单位统一社会信用代码的证明；</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7" name="标题 1"/>
          <p:cNvSpPr txBox="1"/>
          <p:nvPr/>
        </p:nvSpPr>
        <p:spPr>
          <a:xfrm>
            <a:off x="216024" y="2780928"/>
            <a:ext cx="8585048" cy="468023"/>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(3)</a:t>
            </a:r>
            <a:r>
              <a:rPr lang="zh-CN" altLang="en-US" sz="2200" b="1" dirty="0">
                <a:latin typeface="黑体" panose="02010609060101010101" pitchFamily="49" charset="-122"/>
                <a:ea typeface="黑体" panose="02010609060101010101" pitchFamily="49" charset="-122"/>
              </a:rPr>
              <a:t>监督检验、定期检验证明（注</a:t>
            </a:r>
            <a:r>
              <a:rPr lang="en-US" altLang="zh-CN" sz="2200" b="1" dirty="0">
                <a:latin typeface="黑体" panose="02010609060101010101" pitchFamily="49" charset="-122"/>
                <a:ea typeface="黑体" panose="02010609060101010101" pitchFamily="49" charset="-122"/>
              </a:rPr>
              <a:t>3-1</a:t>
            </a:r>
            <a:r>
              <a:rPr lang="zh-CN" altLang="en-US" sz="2200" b="1" dirty="0">
                <a:latin typeface="黑体" panose="02010609060101010101" pitchFamily="49" charset="-122"/>
                <a:ea typeface="黑体" panose="02010609060101010101" pitchFamily="49" charset="-122"/>
              </a:rPr>
              <a:t>）；</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31" name="标题 1"/>
          <p:cNvSpPr txBox="1"/>
          <p:nvPr/>
        </p:nvSpPr>
        <p:spPr>
          <a:xfrm>
            <a:off x="216024" y="3212976"/>
            <a:ext cx="8676456" cy="665586"/>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(4)</a:t>
            </a:r>
            <a:r>
              <a:rPr lang="zh-CN" altLang="en-US" sz="2200" b="1" dirty="0">
                <a:latin typeface="黑体" panose="02010609060101010101" pitchFamily="49" charset="-122"/>
                <a:ea typeface="黑体" panose="02010609060101010101" pitchFamily="49" charset="-122"/>
              </a:rPr>
              <a:t> </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压力管道基本信息汇总表</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工业管道</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气瓶基本信息汇总表</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0"/>
                                        </p:tgtEl>
                                        <p:attrNameLst>
                                          <p:attrName>style.visibility</p:attrName>
                                        </p:attrNameLst>
                                      </p:cBhvr>
                                      <p:to>
                                        <p:strVal val="visible"/>
                                      </p:to>
                                    </p:set>
                                    <p:anim calcmode="discrete" valueType="clr">
                                      <p:cBhvr override="childStyle">
                                        <p:cTn id="7"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
                                        </p:tgtEl>
                                        <p:attrNameLst>
                                          <p:attrName>fillcolor</p:attrName>
                                        </p:attrNameLst>
                                      </p:cBhvr>
                                      <p:tavLst>
                                        <p:tav tm="0">
                                          <p:val>
                                            <p:clrVal>
                                              <a:schemeClr val="accent2"/>
                                            </p:clrVal>
                                          </p:val>
                                        </p:tav>
                                        <p:tav tm="50000">
                                          <p:val>
                                            <p:clrVal>
                                              <a:schemeClr val="hlink"/>
                                            </p:clrVal>
                                          </p:val>
                                        </p:tav>
                                      </p:tavLst>
                                    </p:anim>
                                    <p:set>
                                      <p:cBhvr>
                                        <p:cTn id="9" dur="80"/>
                                        <p:tgtEl>
                                          <p:spTgt spid="2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1"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slide(fromTop)">
                                      <p:cBhvr>
                                        <p:cTn id="14" dur="500"/>
                                        <p:tgtEl>
                                          <p:spTgt spid="25"/>
                                        </p:tgtEl>
                                      </p:cBhvr>
                                    </p:animEffect>
                                  </p:childTnLst>
                                </p:cTn>
                              </p:par>
                            </p:childTnLst>
                          </p:cTn>
                        </p:par>
                        <p:par>
                          <p:cTn id="15" fill="hold">
                            <p:stCondLst>
                              <p:cond delay="500"/>
                            </p:stCondLst>
                            <p:childTnLst>
                              <p:par>
                                <p:cTn id="16" presetID="12" presetClass="entr" presetSubtype="1"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slide(fromTop)">
                                      <p:cBhvr>
                                        <p:cTn id="18" dur="500"/>
                                        <p:tgtEl>
                                          <p:spTgt spid="26"/>
                                        </p:tgtEl>
                                      </p:cBhvr>
                                    </p:animEffect>
                                  </p:childTnLst>
                                </p:cTn>
                              </p:par>
                            </p:childTnLst>
                          </p:cTn>
                        </p:par>
                        <p:par>
                          <p:cTn id="19" fill="hold">
                            <p:stCondLst>
                              <p:cond delay="1000"/>
                            </p:stCondLst>
                            <p:childTnLst>
                              <p:par>
                                <p:cTn id="20" presetID="12" presetClass="entr" presetSubtype="1"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slide(fromTop)">
                                      <p:cBhvr>
                                        <p:cTn id="22" dur="500"/>
                                        <p:tgtEl>
                                          <p:spTgt spid="27"/>
                                        </p:tgtEl>
                                      </p:cBhvr>
                                    </p:animEffect>
                                  </p:childTnLst>
                                </p:cTn>
                              </p:par>
                            </p:childTnLst>
                          </p:cTn>
                        </p:par>
                        <p:par>
                          <p:cTn id="23" fill="hold">
                            <p:stCondLst>
                              <p:cond delay="1500"/>
                            </p:stCondLst>
                            <p:childTnLst>
                              <p:par>
                                <p:cTn id="24" presetID="12" presetClass="entr" presetSubtype="1"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slide(fromTop)">
                                      <p:cBhvr>
                                        <p:cTn id="26" dur="500"/>
                                        <p:tgtEl>
                                          <p:spTgt spid="31"/>
                                        </p:tgtEl>
                                      </p:cBhvr>
                                    </p:animEffect>
                                  </p:childTnLst>
                                </p:cTn>
                              </p:par>
                            </p:childTnLst>
                          </p:cTn>
                        </p:par>
                      </p:childTnLst>
                    </p:cTn>
                  </p:par>
                  <p:par>
                    <p:cTn id="27" fill="hold">
                      <p:stCondLst>
                        <p:cond delay="indefinite"/>
                      </p:stCondLst>
                      <p:childTnLst>
                        <p:par>
                          <p:cTn id="28" fill="hold">
                            <p:stCondLst>
                              <p:cond delay="0"/>
                            </p:stCondLst>
                            <p:childTnLst>
                              <p:par>
                                <p:cTn id="29" presetID="27" presetClass="entr" presetSubtype="0" fill="hold" grpId="0" nodeType="clickEffect">
                                  <p:stCondLst>
                                    <p:cond delay="0"/>
                                  </p:stCondLst>
                                  <p:iterate type="lt">
                                    <p:tmPct val="50000"/>
                                  </p:iterate>
                                  <p:childTnLst>
                                    <p:set>
                                      <p:cBhvr>
                                        <p:cTn id="30" dur="1" fill="hold">
                                          <p:stCondLst>
                                            <p:cond delay="0"/>
                                          </p:stCondLst>
                                        </p:cTn>
                                        <p:tgtEl>
                                          <p:spTgt spid="21"/>
                                        </p:tgtEl>
                                        <p:attrNameLst>
                                          <p:attrName>style.visibility</p:attrName>
                                        </p:attrNameLst>
                                      </p:cBhvr>
                                      <p:to>
                                        <p:strVal val="visible"/>
                                      </p:to>
                                    </p:set>
                                    <p:anim calcmode="discrete" valueType="clr">
                                      <p:cBhvr override="childStyle">
                                        <p:cTn id="31" dur="8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21"/>
                                        </p:tgtEl>
                                        <p:attrNameLst>
                                          <p:attrName>fillcolor</p:attrName>
                                        </p:attrNameLst>
                                      </p:cBhvr>
                                      <p:tavLst>
                                        <p:tav tm="0">
                                          <p:val>
                                            <p:clrVal>
                                              <a:schemeClr val="accent2"/>
                                            </p:clrVal>
                                          </p:val>
                                        </p:tav>
                                        <p:tav tm="50000">
                                          <p:val>
                                            <p:clrVal>
                                              <a:schemeClr val="hlink"/>
                                            </p:clrVal>
                                          </p:val>
                                        </p:tav>
                                      </p:tavLst>
                                    </p:anim>
                                    <p:set>
                                      <p:cBhvr>
                                        <p:cTn id="33" dur="80"/>
                                        <p:tgtEl>
                                          <p:spTgt spid="21"/>
                                        </p:tgtEl>
                                        <p:attrNameLst>
                                          <p:attrName>fill.type</p:attrName>
                                        </p:attrNameLst>
                                      </p:cBhvr>
                                      <p:to>
                                        <p:strVal val="solid"/>
                                      </p:to>
                                    </p:set>
                                  </p:childTnLst>
                                </p:cTn>
                              </p:par>
                            </p:childTnLst>
                          </p:cTn>
                        </p:par>
                      </p:childTnLst>
                    </p:cTn>
                  </p:par>
                  <p:par>
                    <p:cTn id="34" fill="hold">
                      <p:stCondLst>
                        <p:cond delay="indefinite"/>
                      </p:stCondLst>
                      <p:childTnLst>
                        <p:par>
                          <p:cTn id="35" fill="hold">
                            <p:stCondLst>
                              <p:cond delay="0"/>
                            </p:stCondLst>
                            <p:childTnLst>
                              <p:par>
                                <p:cTn id="36" presetID="12" presetClass="entr" presetSubtype="4"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slide(fromBottom)">
                                      <p:cBhvr>
                                        <p:cTn id="3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4" grpId="0"/>
      <p:bldP spid="25" grpId="0"/>
      <p:bldP spid="26" grpId="0"/>
      <p:bldP spid="27" grpId="0"/>
      <p:bldP spid="3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8" name="标题 1"/>
          <p:cNvSpPr txBox="1"/>
          <p:nvPr/>
        </p:nvSpPr>
        <p:spPr>
          <a:xfrm>
            <a:off x="179512" y="836712"/>
            <a:ext cx="6624736"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3.4.2</a:t>
            </a:r>
            <a:r>
              <a:rPr lang="zh-CN" altLang="en-US" sz="3000" b="1" dirty="0">
                <a:latin typeface="黑体" panose="02010609060101010101" pitchFamily="49" charset="-122"/>
                <a:ea typeface="黑体" panose="02010609060101010101" pitchFamily="49" charset="-122"/>
              </a:rPr>
              <a:t>、受理</a:t>
            </a:r>
            <a:endParaRPr lang="zh-CN" altLang="en-US" sz="3000" b="1" dirty="0">
              <a:latin typeface="黑体" panose="02010609060101010101" pitchFamily="49" charset="-122"/>
              <a:ea typeface="黑体" panose="02010609060101010101" pitchFamily="49" charset="-122"/>
            </a:endParaRPr>
          </a:p>
        </p:txBody>
      </p:sp>
      <p:sp>
        <p:nvSpPr>
          <p:cNvPr id="20" name="标题 1"/>
          <p:cNvSpPr txBox="1"/>
          <p:nvPr/>
        </p:nvSpPr>
        <p:spPr>
          <a:xfrm>
            <a:off x="394724" y="1268760"/>
            <a:ext cx="8748464" cy="2448272"/>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◆登记机关收到使用单位提交的申请资料后，能够当场办理的，应当当场作出受理或者不予受理的书面决定；不能当场办理的，应当在</a:t>
            </a:r>
            <a:r>
              <a:rPr lang="en-US" altLang="zh-CN" sz="2500" b="1" dirty="0">
                <a:latin typeface="黑体" panose="02010609060101010101" pitchFamily="49" charset="-122"/>
                <a:ea typeface="黑体" panose="02010609060101010101" pitchFamily="49" charset="-122"/>
              </a:rPr>
              <a:t>5</a:t>
            </a:r>
            <a:r>
              <a:rPr lang="zh-CN" altLang="en-US" sz="2500" b="1" dirty="0">
                <a:latin typeface="黑体" panose="02010609060101010101" pitchFamily="49" charset="-122"/>
                <a:ea typeface="黑体" panose="02010609060101010101" pitchFamily="49" charset="-122"/>
              </a:rPr>
              <a:t>个工作日内作出受理或者不予受理的书面决定。申请材料不齐或者不符合规定时，应当一次性告知需要补正的全部内容。</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4" name="标题 1"/>
          <p:cNvSpPr txBox="1"/>
          <p:nvPr/>
        </p:nvSpPr>
        <p:spPr>
          <a:xfrm>
            <a:off x="323528" y="3501008"/>
            <a:ext cx="8677596" cy="73711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为方便使用单位办理特种设备使用登记，本规则提出了“能够当场办理的，应当当场作出受理或者不予受理的</a:t>
            </a:r>
            <a:r>
              <a:rPr lang="zh-CN" altLang="en-US" sz="2400" b="1" dirty="0">
                <a:solidFill>
                  <a:srgbClr val="FF0000"/>
                </a:solidFill>
                <a:latin typeface="楷体" panose="02010609060101010101" pitchFamily="49" charset="-122"/>
                <a:ea typeface="楷体" panose="02010609060101010101" pitchFamily="49" charset="-122"/>
              </a:rPr>
              <a:t>书面决定</a:t>
            </a:r>
            <a:r>
              <a:rPr lang="zh-CN" altLang="en-US" sz="2400" b="1" dirty="0">
                <a:solidFill>
                  <a:schemeClr val="bg2">
                    <a:lumMod val="10000"/>
                  </a:schemeClr>
                </a:solidFill>
                <a:latin typeface="楷体" panose="02010609060101010101" pitchFamily="49" charset="-122"/>
                <a:ea typeface="楷体" panose="02010609060101010101" pitchFamily="49" charset="-122"/>
              </a:rPr>
              <a:t>”</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38" name="标题 1"/>
          <p:cNvSpPr txBox="1"/>
          <p:nvPr/>
        </p:nvSpPr>
        <p:spPr>
          <a:xfrm>
            <a:off x="323528" y="4272004"/>
            <a:ext cx="8677596" cy="95719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对使用登记数量多等，不能当场办理的，提出了</a:t>
            </a:r>
            <a:r>
              <a:rPr lang="en-US" altLang="zh-CN" sz="2400" b="1" dirty="0">
                <a:solidFill>
                  <a:srgbClr val="FF0000"/>
                </a:solidFill>
                <a:latin typeface="楷体" panose="02010609060101010101" pitchFamily="49" charset="-122"/>
                <a:ea typeface="楷体" panose="02010609060101010101" pitchFamily="49" charset="-122"/>
              </a:rPr>
              <a:t>5</a:t>
            </a:r>
            <a:r>
              <a:rPr lang="zh-CN" altLang="en-US" sz="2400" b="1" dirty="0">
                <a:solidFill>
                  <a:srgbClr val="FF0000"/>
                </a:solidFill>
                <a:latin typeface="楷体" panose="02010609060101010101" pitchFamily="49" charset="-122"/>
                <a:ea typeface="楷体" panose="02010609060101010101" pitchFamily="49" charset="-122"/>
              </a:rPr>
              <a:t>个工作日</a:t>
            </a:r>
            <a:r>
              <a:rPr lang="zh-CN" altLang="en-US" sz="2400" b="1" dirty="0">
                <a:solidFill>
                  <a:schemeClr val="bg2">
                    <a:lumMod val="10000"/>
                  </a:schemeClr>
                </a:solidFill>
                <a:latin typeface="楷体" panose="02010609060101010101" pitchFamily="49" charset="-122"/>
                <a:ea typeface="楷体" panose="02010609060101010101" pitchFamily="49" charset="-122"/>
              </a:rPr>
              <a:t>完成的规定；</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39" name="标题 1"/>
          <p:cNvSpPr txBox="1"/>
          <p:nvPr/>
        </p:nvSpPr>
        <p:spPr>
          <a:xfrm>
            <a:off x="318592" y="5157192"/>
            <a:ext cx="8677596" cy="73711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rgbClr val="FF0000"/>
                </a:solidFill>
                <a:latin typeface="楷体" panose="02010609060101010101" pitchFamily="49" charset="-122"/>
                <a:ea typeface="楷体" panose="02010609060101010101" pitchFamily="49" charset="-122"/>
              </a:rPr>
              <a:t>一次性告知</a:t>
            </a:r>
            <a:r>
              <a:rPr lang="zh-CN" altLang="en-US" sz="2400" b="1" dirty="0">
                <a:solidFill>
                  <a:schemeClr val="bg2">
                    <a:lumMod val="10000"/>
                  </a:schemeClr>
                </a:solidFill>
                <a:latin typeface="楷体" panose="02010609060101010101" pitchFamily="49" charset="-122"/>
                <a:ea typeface="楷体" panose="02010609060101010101" pitchFamily="49" charset="-122"/>
              </a:rPr>
              <a:t>需要补正的全部内容。</a:t>
            </a:r>
            <a:endParaRPr lang="zh-CN" altLang="en-US" sz="2400" b="1" dirty="0">
              <a:solidFill>
                <a:schemeClr val="bg2">
                  <a:lumMod val="10000"/>
                </a:schemeClr>
              </a:solidFill>
              <a:latin typeface="楷体" panose="02010609060101010101" pitchFamily="49" charset="-122"/>
              <a:ea typeface="楷体" panose="02010609060101010101" pitchFamily="49" charset="-122"/>
            </a:endParaRPr>
          </a:p>
        </p:txBody>
      </p:sp>
      <p:sp>
        <p:nvSpPr>
          <p:cNvPr id="40" name="标题 1"/>
          <p:cNvSpPr txBox="1"/>
          <p:nvPr/>
        </p:nvSpPr>
        <p:spPr>
          <a:xfrm>
            <a:off x="467544" y="5949280"/>
            <a:ext cx="8208912" cy="432048"/>
          </a:xfrm>
          <a:prstGeom prst="rect">
            <a:avLst/>
          </a:prstGeom>
        </p:spPr>
        <p:txBody>
          <a:bodyPr vert="horz" rtlCol="0" anchor="ctr">
            <a:noAutofit/>
          </a:bodyPr>
          <a:lstStyle/>
          <a:p>
            <a:pPr lvl="0">
              <a:spcBef>
                <a:spcPct val="0"/>
              </a:spcBef>
              <a:defRPr/>
            </a:pPr>
            <a:r>
              <a:rPr lang="zh-CN" altLang="en-US" sz="2500" b="1" dirty="0">
                <a:solidFill>
                  <a:srgbClr val="CC0099"/>
                </a:solidFill>
                <a:latin typeface="楷体" panose="02010609060101010101" pitchFamily="49" charset="-122"/>
                <a:ea typeface="楷体" panose="02010609060101010101" pitchFamily="49" charset="-122"/>
              </a:rPr>
              <a:t>△类似比照</a:t>
            </a:r>
            <a:r>
              <a:rPr lang="en-US" altLang="zh-CN" sz="2500" b="1" dirty="0">
                <a:solidFill>
                  <a:srgbClr val="CC0099"/>
                </a:solidFill>
                <a:latin typeface="楷体" panose="02010609060101010101" pitchFamily="49" charset="-122"/>
                <a:ea typeface="楷体" panose="02010609060101010101" pitchFamily="49" charset="-122"/>
              </a:rPr>
              <a:t>《</a:t>
            </a:r>
            <a:r>
              <a:rPr lang="zh-CN" altLang="en-US" sz="2500" b="1" dirty="0">
                <a:solidFill>
                  <a:srgbClr val="CC0099"/>
                </a:solidFill>
                <a:latin typeface="楷体" panose="02010609060101010101" pitchFamily="49" charset="-122"/>
                <a:ea typeface="楷体" panose="02010609060101010101" pitchFamily="49" charset="-122"/>
              </a:rPr>
              <a:t>中华人民共和国行政许可法</a:t>
            </a:r>
            <a:r>
              <a:rPr lang="en-US" altLang="zh-CN" sz="2500" b="1" dirty="0">
                <a:solidFill>
                  <a:srgbClr val="CC0099"/>
                </a:solidFill>
                <a:latin typeface="楷体" panose="02010609060101010101" pitchFamily="49" charset="-122"/>
                <a:ea typeface="楷体" panose="02010609060101010101" pitchFamily="49" charset="-122"/>
              </a:rPr>
              <a:t>》</a:t>
            </a:r>
            <a:r>
              <a:rPr lang="zh-CN" altLang="en-US" sz="2500" b="1" dirty="0">
                <a:solidFill>
                  <a:srgbClr val="CC0099"/>
                </a:solidFill>
                <a:latin typeface="楷体" panose="02010609060101010101" pitchFamily="49" charset="-122"/>
                <a:ea typeface="楷体" panose="02010609060101010101" pitchFamily="49" charset="-122"/>
              </a:rPr>
              <a:t>第四章处理</a:t>
            </a:r>
            <a:endParaRPr kumimoji="0" lang="zh-CN" altLang="en-US" sz="2500" b="1" u="none" strike="noStrike" kern="1200" cap="none" spc="0" normalizeH="0" baseline="0" noProof="0" dirty="0">
              <a:ln>
                <a:noFill/>
              </a:ln>
              <a:solidFill>
                <a:srgbClr val="CC0099"/>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0"/>
                                        </p:tgtEl>
                                        <p:attrNameLst>
                                          <p:attrName>style.visibility</p:attrName>
                                        </p:attrNameLst>
                                      </p:cBhvr>
                                      <p:to>
                                        <p:strVal val="visible"/>
                                      </p:to>
                                    </p:set>
                                    <p:anim calcmode="discrete" valueType="clr">
                                      <p:cBhvr override="childStyle">
                                        <p:cTn id="7"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
                                        </p:tgtEl>
                                        <p:attrNameLst>
                                          <p:attrName>fillcolor</p:attrName>
                                        </p:attrNameLst>
                                      </p:cBhvr>
                                      <p:tavLst>
                                        <p:tav tm="0">
                                          <p:val>
                                            <p:clrVal>
                                              <a:schemeClr val="accent2"/>
                                            </p:clrVal>
                                          </p:val>
                                        </p:tav>
                                        <p:tav tm="50000">
                                          <p:val>
                                            <p:clrVal>
                                              <a:schemeClr val="hlink"/>
                                            </p:clrVal>
                                          </p:val>
                                        </p:tav>
                                      </p:tavLst>
                                    </p:anim>
                                    <p:set>
                                      <p:cBhvr>
                                        <p:cTn id="9" dur="80"/>
                                        <p:tgtEl>
                                          <p:spTgt spid="2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slide(fromLeft)">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slide(fromLeft)">
                                      <p:cBhvr>
                                        <p:cTn id="19" dur="500"/>
                                        <p:tgtEl>
                                          <p:spTgt spid="38"/>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slide(fromLeft)">
                                      <p:cBhvr>
                                        <p:cTn id="24" dur="500"/>
                                        <p:tgtEl>
                                          <p:spTgt spid="39"/>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blinds(horizontal)">
                                      <p:cBhvr>
                                        <p:cTn id="2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p:bldP spid="38" grpId="0"/>
      <p:bldP spid="39" grpId="0"/>
      <p:bldP spid="40"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8" name="标题 1"/>
          <p:cNvSpPr txBox="1"/>
          <p:nvPr/>
        </p:nvSpPr>
        <p:spPr>
          <a:xfrm>
            <a:off x="179512" y="836712"/>
            <a:ext cx="6624736"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3.4.3</a:t>
            </a:r>
            <a:r>
              <a:rPr lang="zh-CN" altLang="en-US" sz="3000" b="1" dirty="0">
                <a:latin typeface="黑体" panose="02010609060101010101" pitchFamily="49" charset="-122"/>
                <a:ea typeface="黑体" panose="02010609060101010101" pitchFamily="49" charset="-122"/>
              </a:rPr>
              <a:t>、审查及发证</a:t>
            </a:r>
            <a:endParaRPr lang="zh-CN" altLang="en-US" sz="3000" b="1" dirty="0">
              <a:latin typeface="黑体" panose="02010609060101010101" pitchFamily="49" charset="-122"/>
              <a:ea typeface="黑体" panose="02010609060101010101" pitchFamily="49" charset="-122"/>
            </a:endParaRPr>
          </a:p>
        </p:txBody>
      </p:sp>
      <p:sp>
        <p:nvSpPr>
          <p:cNvPr id="20" name="标题 1"/>
          <p:cNvSpPr txBox="1"/>
          <p:nvPr/>
        </p:nvSpPr>
        <p:spPr>
          <a:xfrm>
            <a:off x="394724" y="1268760"/>
            <a:ext cx="8748464" cy="2448272"/>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◆自受理之日起</a:t>
            </a:r>
            <a:r>
              <a:rPr lang="en-US" altLang="zh-CN" sz="2500" b="1" dirty="0">
                <a:latin typeface="黑体" panose="02010609060101010101" pitchFamily="49" charset="-122"/>
                <a:ea typeface="黑体" panose="02010609060101010101" pitchFamily="49" charset="-122"/>
              </a:rPr>
              <a:t>15</a:t>
            </a:r>
            <a:r>
              <a:rPr lang="zh-CN" altLang="en-US" sz="2500" b="1" dirty="0">
                <a:latin typeface="黑体" panose="02010609060101010101" pitchFamily="49" charset="-122"/>
                <a:ea typeface="黑体" panose="02010609060101010101" pitchFamily="49" charset="-122"/>
              </a:rPr>
              <a:t>个工作日内，登记机关应当完成审查、发证或者出具不予登记的决定，对于一次申请登记数量超过</a:t>
            </a:r>
            <a:r>
              <a:rPr lang="en-US" altLang="zh-CN" sz="2500" b="1" dirty="0">
                <a:latin typeface="黑体" panose="02010609060101010101" pitchFamily="49" charset="-122"/>
                <a:ea typeface="黑体" panose="02010609060101010101" pitchFamily="49" charset="-122"/>
              </a:rPr>
              <a:t>50</a:t>
            </a:r>
            <a:r>
              <a:rPr lang="zh-CN" altLang="en-US" sz="2500" b="1" dirty="0">
                <a:latin typeface="黑体" panose="02010609060101010101" pitchFamily="49" charset="-122"/>
                <a:ea typeface="黑体" panose="02010609060101010101" pitchFamily="49" charset="-122"/>
              </a:rPr>
              <a:t>台或者按单位办理使用登记的可以延长至</a:t>
            </a:r>
            <a:r>
              <a:rPr lang="en-US" altLang="zh-CN" sz="2500" b="1" dirty="0">
                <a:latin typeface="黑体" panose="02010609060101010101" pitchFamily="49" charset="-122"/>
                <a:ea typeface="黑体" panose="02010609060101010101" pitchFamily="49" charset="-122"/>
              </a:rPr>
              <a:t>20</a:t>
            </a:r>
            <a:r>
              <a:rPr lang="zh-CN" altLang="en-US" sz="2500" b="1" dirty="0">
                <a:latin typeface="黑体" panose="02010609060101010101" pitchFamily="49" charset="-122"/>
                <a:ea typeface="黑体" panose="02010609060101010101" pitchFamily="49" charset="-122"/>
              </a:rPr>
              <a:t>个工作日。不予登记的，出具不予登记的决定，并且书面告知不予登记的理由。</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395536" y="3728434"/>
            <a:ext cx="8748464" cy="1152128"/>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◆登记机关对申请资料有疑问的，可以对特种设备进行现场核查。进行现场核查的，办理使用登记日期可以延长至</a:t>
            </a:r>
            <a:r>
              <a:rPr lang="en-US" altLang="zh-CN" sz="2500" b="1" dirty="0">
                <a:latin typeface="黑体" panose="02010609060101010101" pitchFamily="49" charset="-122"/>
                <a:ea typeface="黑体" panose="02010609060101010101" pitchFamily="49" charset="-122"/>
              </a:rPr>
              <a:t>20</a:t>
            </a:r>
            <a:r>
              <a:rPr lang="zh-CN" altLang="en-US" sz="2500" b="1" dirty="0">
                <a:latin typeface="黑体" panose="02010609060101010101" pitchFamily="49" charset="-122"/>
                <a:ea typeface="黑体" panose="02010609060101010101" pitchFamily="49" charset="-122"/>
              </a:rPr>
              <a:t>个工作日。</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1" name="标题 1"/>
          <p:cNvSpPr txBox="1"/>
          <p:nvPr/>
        </p:nvSpPr>
        <p:spPr>
          <a:xfrm>
            <a:off x="395536" y="5240601"/>
            <a:ext cx="8748464" cy="1284743"/>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◆准予登记的特种设备，登记机关应当按照</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特种设备使用登记证编号编制方法</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编制使用登记证</a:t>
            </a:r>
            <a:r>
              <a:rPr lang="zh-CN" altLang="en-US" sz="2500" b="1" dirty="0">
                <a:solidFill>
                  <a:srgbClr val="FF0000"/>
                </a:solidFill>
                <a:latin typeface="黑体" panose="02010609060101010101" pitchFamily="49" charset="-122"/>
                <a:ea typeface="黑体" panose="02010609060101010101" pitchFamily="49" charset="-122"/>
              </a:rPr>
              <a:t>编号</a:t>
            </a:r>
            <a:r>
              <a:rPr lang="zh-CN" altLang="en-US" sz="2500" b="1" dirty="0">
                <a:latin typeface="黑体" panose="02010609060101010101" pitchFamily="49" charset="-122"/>
                <a:ea typeface="黑体" panose="02010609060101010101" pitchFamily="49" charset="-122"/>
              </a:rPr>
              <a:t>，签发使用登记证，并且在使用登记表最后一栏</a:t>
            </a:r>
            <a:r>
              <a:rPr lang="zh-CN" altLang="en-US" sz="2500" b="1" dirty="0">
                <a:solidFill>
                  <a:srgbClr val="FF0000"/>
                </a:solidFill>
                <a:latin typeface="黑体" panose="02010609060101010101" pitchFamily="49" charset="-122"/>
                <a:ea typeface="黑体" panose="02010609060101010101" pitchFamily="49" charset="-122"/>
              </a:rPr>
              <a:t>签署意见、盖章</a:t>
            </a:r>
            <a:r>
              <a:rPr lang="zh-CN" altLang="en-US" sz="2500" b="1" dirty="0">
                <a:latin typeface="黑体" panose="02010609060101010101" pitchFamily="49" charset="-122"/>
                <a:ea typeface="黑体" panose="02010609060101010101" pitchFamily="49" charset="-122"/>
              </a:rPr>
              <a:t>。</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2" name="标题 1"/>
          <p:cNvSpPr txBox="1"/>
          <p:nvPr/>
        </p:nvSpPr>
        <p:spPr>
          <a:xfrm>
            <a:off x="467544" y="3356992"/>
            <a:ext cx="8333528" cy="43204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规定了审查及发证时限；</a:t>
            </a:r>
            <a:r>
              <a:rPr lang="en-US" altLang="zh-CN" sz="2400" b="1" dirty="0">
                <a:latin typeface="黑体" panose="02010609060101010101" pitchFamily="49" charset="-122"/>
                <a:ea typeface="黑体" panose="02010609060101010101" pitchFamily="49" charset="-122"/>
              </a:rPr>
              <a:t> </a:t>
            </a:r>
            <a:r>
              <a:rPr lang="en-US" altLang="zh-CN" sz="2400" b="1" dirty="0">
                <a:solidFill>
                  <a:srgbClr val="FF0000"/>
                </a:solidFill>
                <a:latin typeface="楷体" panose="02010609060101010101" pitchFamily="49" charset="-122"/>
                <a:ea typeface="楷体" panose="02010609060101010101" pitchFamily="49" charset="-122"/>
              </a:rPr>
              <a:t>15</a:t>
            </a:r>
            <a:r>
              <a:rPr lang="zh-CN" altLang="en-US" sz="2400" b="1" dirty="0">
                <a:solidFill>
                  <a:srgbClr val="FF0000"/>
                </a:solidFill>
                <a:latin typeface="楷体" panose="02010609060101010101" pitchFamily="49" charset="-122"/>
                <a:ea typeface="楷体" panose="02010609060101010101" pitchFamily="49" charset="-122"/>
              </a:rPr>
              <a:t>个工作日</a:t>
            </a:r>
            <a:r>
              <a:rPr lang="en-US" altLang="zh-CN" sz="2400" b="1" dirty="0">
                <a:solidFill>
                  <a:srgbClr val="FF0000"/>
                </a:solidFill>
                <a:latin typeface="楷体" panose="02010609060101010101" pitchFamily="49" charset="-122"/>
                <a:ea typeface="楷体" panose="02010609060101010101" pitchFamily="49" charset="-122"/>
              </a:rPr>
              <a:t>/ 20</a:t>
            </a:r>
            <a:r>
              <a:rPr lang="zh-CN" altLang="en-US" sz="2400" b="1" dirty="0">
                <a:solidFill>
                  <a:srgbClr val="FF0000"/>
                </a:solidFill>
                <a:latin typeface="楷体" panose="02010609060101010101" pitchFamily="49" charset="-122"/>
                <a:ea typeface="楷体" panose="02010609060101010101" pitchFamily="49" charset="-122"/>
              </a:rPr>
              <a:t>个工作日</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3" name="标题 1"/>
          <p:cNvSpPr txBox="1"/>
          <p:nvPr/>
        </p:nvSpPr>
        <p:spPr>
          <a:xfrm>
            <a:off x="395536" y="4869160"/>
            <a:ext cx="8333528" cy="43204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取消压力容器、管道原使用管理规则“其核查的时间除外”</a:t>
            </a:r>
            <a:endParaRPr lang="zh-CN" altLang="en-US" sz="24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0"/>
                                        </p:tgtEl>
                                        <p:attrNameLst>
                                          <p:attrName>style.visibility</p:attrName>
                                        </p:attrNameLst>
                                      </p:cBhvr>
                                      <p:to>
                                        <p:strVal val="visible"/>
                                      </p:to>
                                    </p:set>
                                    <p:anim calcmode="discrete" valueType="clr">
                                      <p:cBhvr override="childStyle">
                                        <p:cTn id="7"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
                                        </p:tgtEl>
                                        <p:attrNameLst>
                                          <p:attrName>fillcolor</p:attrName>
                                        </p:attrNameLst>
                                      </p:cBhvr>
                                      <p:tavLst>
                                        <p:tav tm="0">
                                          <p:val>
                                            <p:clrVal>
                                              <a:schemeClr val="accent2"/>
                                            </p:clrVal>
                                          </p:val>
                                        </p:tav>
                                        <p:tav tm="50000">
                                          <p:val>
                                            <p:clrVal>
                                              <a:schemeClr val="hlink"/>
                                            </p:clrVal>
                                          </p:val>
                                        </p:tav>
                                      </p:tavLst>
                                    </p:anim>
                                    <p:set>
                                      <p:cBhvr>
                                        <p:cTn id="9" dur="80"/>
                                        <p:tgtEl>
                                          <p:spTgt spid="2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slide(fromBottom)">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grpId="0" nodeType="clickEffect">
                                  <p:stCondLst>
                                    <p:cond delay="0"/>
                                  </p:stCondLst>
                                  <p:iterate type="lt">
                                    <p:tmPct val="50000"/>
                                  </p:iterate>
                                  <p:childTnLst>
                                    <p:set>
                                      <p:cBhvr>
                                        <p:cTn id="18" dur="1" fill="hold">
                                          <p:stCondLst>
                                            <p:cond delay="0"/>
                                          </p:stCondLst>
                                        </p:cTn>
                                        <p:tgtEl>
                                          <p:spTgt spid="10"/>
                                        </p:tgtEl>
                                        <p:attrNameLst>
                                          <p:attrName>style.visibility</p:attrName>
                                        </p:attrNameLst>
                                      </p:cBhvr>
                                      <p:to>
                                        <p:strVal val="visible"/>
                                      </p:to>
                                    </p:set>
                                    <p:anim calcmode="discrete" valueType="clr">
                                      <p:cBhvr override="childStyle">
                                        <p:cTn id="19"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0"/>
                                        </p:tgtEl>
                                        <p:attrNameLst>
                                          <p:attrName>fillcolor</p:attrName>
                                        </p:attrNameLst>
                                      </p:cBhvr>
                                      <p:tavLst>
                                        <p:tav tm="0">
                                          <p:val>
                                            <p:clrVal>
                                              <a:schemeClr val="accent2"/>
                                            </p:clrVal>
                                          </p:val>
                                        </p:tav>
                                        <p:tav tm="50000">
                                          <p:val>
                                            <p:clrVal>
                                              <a:schemeClr val="hlink"/>
                                            </p:clrVal>
                                          </p:val>
                                        </p:tav>
                                      </p:tavLst>
                                    </p:anim>
                                    <p:set>
                                      <p:cBhvr>
                                        <p:cTn id="21" dur="80"/>
                                        <p:tgtEl>
                                          <p:spTgt spid="10"/>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slide(fromBottom)">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7" presetClass="entr" presetSubtype="0" fill="hold" grpId="0" nodeType="clickEffect">
                                  <p:stCondLst>
                                    <p:cond delay="0"/>
                                  </p:stCondLst>
                                  <p:iterate type="lt">
                                    <p:tmPct val="50000"/>
                                  </p:iterate>
                                  <p:childTnLst>
                                    <p:set>
                                      <p:cBhvr>
                                        <p:cTn id="30" dur="1" fill="hold">
                                          <p:stCondLst>
                                            <p:cond delay="0"/>
                                          </p:stCondLst>
                                        </p:cTn>
                                        <p:tgtEl>
                                          <p:spTgt spid="11"/>
                                        </p:tgtEl>
                                        <p:attrNameLst>
                                          <p:attrName>style.visibility</p:attrName>
                                        </p:attrNameLst>
                                      </p:cBhvr>
                                      <p:to>
                                        <p:strVal val="visible"/>
                                      </p:to>
                                    </p:set>
                                    <p:anim calcmode="discrete" valueType="clr">
                                      <p:cBhvr override="childStyle">
                                        <p:cTn id="31"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11"/>
                                        </p:tgtEl>
                                        <p:attrNameLst>
                                          <p:attrName>fillcolor</p:attrName>
                                        </p:attrNameLst>
                                      </p:cBhvr>
                                      <p:tavLst>
                                        <p:tav tm="0">
                                          <p:val>
                                            <p:clrVal>
                                              <a:schemeClr val="accent2"/>
                                            </p:clrVal>
                                          </p:val>
                                        </p:tav>
                                        <p:tav tm="50000">
                                          <p:val>
                                            <p:clrVal>
                                              <a:schemeClr val="hlink"/>
                                            </p:clrVal>
                                          </p:val>
                                        </p:tav>
                                      </p:tavLst>
                                    </p:anim>
                                    <p:set>
                                      <p:cBhvr>
                                        <p:cTn id="33" dur="80"/>
                                        <p:tgtEl>
                                          <p:spTgt spid="1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0" grpId="0"/>
      <p:bldP spid="11" grpId="0"/>
      <p:bldP spid="12" grpId="0"/>
      <p:bldP spid="1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8" name="标题 1"/>
          <p:cNvSpPr txBox="1"/>
          <p:nvPr/>
        </p:nvSpPr>
        <p:spPr>
          <a:xfrm>
            <a:off x="179512" y="836712"/>
            <a:ext cx="6624736"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3.5</a:t>
            </a:r>
            <a:r>
              <a:rPr lang="zh-CN" altLang="en-US" sz="3000" b="1" dirty="0">
                <a:latin typeface="黑体" panose="02010609060101010101" pitchFamily="49" charset="-122"/>
                <a:ea typeface="黑体" panose="02010609060101010101" pitchFamily="49" charset="-122"/>
              </a:rPr>
              <a:t>、资料及信息</a:t>
            </a:r>
            <a:endParaRPr lang="zh-CN" altLang="en-US" sz="3000" b="1" dirty="0">
              <a:latin typeface="黑体" panose="02010609060101010101" pitchFamily="49" charset="-122"/>
              <a:ea typeface="黑体" panose="02010609060101010101" pitchFamily="49" charset="-122"/>
            </a:endParaRPr>
          </a:p>
        </p:txBody>
      </p:sp>
      <p:sp>
        <p:nvSpPr>
          <p:cNvPr id="20" name="标题 1"/>
          <p:cNvSpPr txBox="1"/>
          <p:nvPr/>
        </p:nvSpPr>
        <p:spPr>
          <a:xfrm>
            <a:off x="394724" y="1268760"/>
            <a:ext cx="8748464" cy="1351621"/>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◆登记工作完成后，登记机关应当将特种设备基本信息录入特种设备管理信息系统，实施动态管理。</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395536" y="2852936"/>
            <a:ext cx="8748464" cy="1944216"/>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◆采用纸质申报方式进行使用登记的，登记机关应当将特种设备产品合格证及其产品数据表复印一份，与使用登记表一同存档，并且将使用单位申请登记时提交的资料交还使用单位。</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2" name="标题 1"/>
          <p:cNvSpPr txBox="1"/>
          <p:nvPr/>
        </p:nvSpPr>
        <p:spPr>
          <a:xfrm>
            <a:off x="467544" y="2420888"/>
            <a:ext cx="8333528" cy="43204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登记机关：数据录入，动态管理；</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3" name="标题 1"/>
          <p:cNvSpPr txBox="1"/>
          <p:nvPr/>
        </p:nvSpPr>
        <p:spPr>
          <a:xfrm>
            <a:off x="395536" y="4797152"/>
            <a:ext cx="8605588" cy="43204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资料存档：产品合格证及其数据表（复印件），使用登记表</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4" name="标题 1"/>
          <p:cNvSpPr txBox="1"/>
          <p:nvPr/>
        </p:nvSpPr>
        <p:spPr>
          <a:xfrm>
            <a:off x="467544" y="5301208"/>
            <a:ext cx="8208912" cy="432048"/>
          </a:xfrm>
          <a:prstGeom prst="rect">
            <a:avLst/>
          </a:prstGeom>
        </p:spPr>
        <p:txBody>
          <a:bodyPr vert="horz" rtlCol="0" anchor="ctr">
            <a:noAutofit/>
          </a:bodyPr>
          <a:lstStyle/>
          <a:p>
            <a:pPr lvl="0">
              <a:spcBef>
                <a:spcPct val="0"/>
              </a:spcBef>
              <a:defRPr/>
            </a:pPr>
            <a:r>
              <a:rPr lang="zh-CN" altLang="en-US" sz="2500" b="1" dirty="0">
                <a:solidFill>
                  <a:srgbClr val="CC0099"/>
                </a:solidFill>
                <a:latin typeface="楷体" panose="02010609060101010101" pitchFamily="49" charset="-122"/>
                <a:ea typeface="楷体" panose="02010609060101010101" pitchFamily="49" charset="-122"/>
              </a:rPr>
              <a:t>△固定证据，个人建议所有登记申请资料都存档</a:t>
            </a:r>
            <a:r>
              <a:rPr lang="zh-CN" altLang="en-US" sz="2500" b="1" dirty="0">
                <a:solidFill>
                  <a:srgbClr val="CC0099"/>
                </a:solidFill>
                <a:latin typeface="楷体" panose="02010609060101010101" pitchFamily="49" charset="-122"/>
                <a:ea typeface="楷体" panose="02010609060101010101" pitchFamily="49" charset="-122"/>
                <a:sym typeface="Wingdings" panose="05000000000000000000" pitchFamily="2" charset="2"/>
              </a:rPr>
              <a:t></a:t>
            </a:r>
            <a:endParaRPr kumimoji="0" lang="zh-CN" altLang="en-US" sz="2500" b="1" u="none" strike="noStrike" kern="1200" cap="none" spc="0" normalizeH="0" baseline="0" noProof="0" dirty="0">
              <a:ln>
                <a:noFill/>
              </a:ln>
              <a:solidFill>
                <a:srgbClr val="CC0099"/>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0"/>
                                        </p:tgtEl>
                                        <p:attrNameLst>
                                          <p:attrName>style.visibility</p:attrName>
                                        </p:attrNameLst>
                                      </p:cBhvr>
                                      <p:to>
                                        <p:strVal val="visible"/>
                                      </p:to>
                                    </p:set>
                                    <p:anim calcmode="discrete" valueType="clr">
                                      <p:cBhvr override="childStyle">
                                        <p:cTn id="7"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
                                        </p:tgtEl>
                                        <p:attrNameLst>
                                          <p:attrName>fillcolor</p:attrName>
                                        </p:attrNameLst>
                                      </p:cBhvr>
                                      <p:tavLst>
                                        <p:tav tm="0">
                                          <p:val>
                                            <p:clrVal>
                                              <a:schemeClr val="accent2"/>
                                            </p:clrVal>
                                          </p:val>
                                        </p:tav>
                                        <p:tav tm="50000">
                                          <p:val>
                                            <p:clrVal>
                                              <a:schemeClr val="hlink"/>
                                            </p:clrVal>
                                          </p:val>
                                        </p:tav>
                                      </p:tavLst>
                                    </p:anim>
                                    <p:set>
                                      <p:cBhvr>
                                        <p:cTn id="9" dur="80"/>
                                        <p:tgtEl>
                                          <p:spTgt spid="2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1"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slide(fromTop)">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grpId="0" nodeType="clickEffect">
                                  <p:stCondLst>
                                    <p:cond delay="0"/>
                                  </p:stCondLst>
                                  <p:iterate type="lt">
                                    <p:tmPct val="50000"/>
                                  </p:iterate>
                                  <p:childTnLst>
                                    <p:set>
                                      <p:cBhvr>
                                        <p:cTn id="18" dur="1" fill="hold">
                                          <p:stCondLst>
                                            <p:cond delay="0"/>
                                          </p:stCondLst>
                                        </p:cTn>
                                        <p:tgtEl>
                                          <p:spTgt spid="10"/>
                                        </p:tgtEl>
                                        <p:attrNameLst>
                                          <p:attrName>style.visibility</p:attrName>
                                        </p:attrNameLst>
                                      </p:cBhvr>
                                      <p:to>
                                        <p:strVal val="visible"/>
                                      </p:to>
                                    </p:set>
                                    <p:anim calcmode="discrete" valueType="clr">
                                      <p:cBhvr override="childStyle">
                                        <p:cTn id="19"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0"/>
                                        </p:tgtEl>
                                        <p:attrNameLst>
                                          <p:attrName>fillcolor</p:attrName>
                                        </p:attrNameLst>
                                      </p:cBhvr>
                                      <p:tavLst>
                                        <p:tav tm="0">
                                          <p:val>
                                            <p:clrVal>
                                              <a:schemeClr val="accent2"/>
                                            </p:clrVal>
                                          </p:val>
                                        </p:tav>
                                        <p:tav tm="50000">
                                          <p:val>
                                            <p:clrVal>
                                              <a:schemeClr val="hlink"/>
                                            </p:clrVal>
                                          </p:val>
                                        </p:tav>
                                      </p:tavLst>
                                    </p:anim>
                                    <p:set>
                                      <p:cBhvr>
                                        <p:cTn id="21" dur="80"/>
                                        <p:tgtEl>
                                          <p:spTgt spid="10"/>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12" presetClass="entr" presetSubtype="1"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slide(fromTop)">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linds(horizontal)">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0" grpId="0"/>
      <p:bldP spid="12" grpId="0"/>
      <p:bldP spid="13" grpId="0"/>
      <p:bldP spid="1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8" name="标题 1"/>
          <p:cNvSpPr txBox="1"/>
          <p:nvPr/>
        </p:nvSpPr>
        <p:spPr>
          <a:xfrm>
            <a:off x="179512" y="836712"/>
            <a:ext cx="6624736"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3.6</a:t>
            </a:r>
            <a:r>
              <a:rPr lang="zh-CN" altLang="en-US" sz="3000" b="1" dirty="0">
                <a:latin typeface="黑体" panose="02010609060101010101" pitchFamily="49" charset="-122"/>
                <a:ea typeface="黑体" panose="02010609060101010101" pitchFamily="49" charset="-122"/>
              </a:rPr>
              <a:t>、定期检验日期的确定</a:t>
            </a:r>
            <a:endParaRPr lang="zh-CN" altLang="en-US" sz="3000" b="1" dirty="0">
              <a:latin typeface="黑体" panose="02010609060101010101" pitchFamily="49" charset="-122"/>
              <a:ea typeface="黑体" panose="02010609060101010101" pitchFamily="49" charset="-122"/>
            </a:endParaRPr>
          </a:p>
        </p:txBody>
      </p:sp>
      <p:sp>
        <p:nvSpPr>
          <p:cNvPr id="20" name="标题 1"/>
          <p:cNvSpPr txBox="1"/>
          <p:nvPr/>
        </p:nvSpPr>
        <p:spPr>
          <a:xfrm>
            <a:off x="394724" y="1268760"/>
            <a:ext cx="8748464" cy="1728192"/>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◆首次定期检验的日期和实施改造、拆卸移装后的定期检验日期，由使用单位根据安全技术规范、监督检验报告和使用情况确定。</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395536" y="2852936"/>
            <a:ext cx="8605588" cy="223224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本条款是针对使用登记表中“下次检验日期”如何填写提出的，对已经进行了定期检验或者监督检验的，由检验机构提出，对无需进行检验就可投入使用的特种设备，由使用单位根据安全技术规范和使用情况而定。如</a:t>
            </a:r>
            <a:r>
              <a:rPr lang="en-US" altLang="zh-CN" sz="2400" b="1" dirty="0">
                <a:solidFill>
                  <a:schemeClr val="bg2">
                    <a:lumMod val="10000"/>
                  </a:schemeClr>
                </a:solidFill>
                <a:latin typeface="楷体" panose="02010609060101010101" pitchFamily="49" charset="-122"/>
                <a:ea typeface="楷体" panose="02010609060101010101" pitchFamily="49" charset="-122"/>
              </a:rPr>
              <a:t>TSG21-2016《</a:t>
            </a:r>
            <a:r>
              <a:rPr lang="zh-CN" altLang="en-US" sz="2400" b="1" dirty="0">
                <a:solidFill>
                  <a:schemeClr val="bg2">
                    <a:lumMod val="10000"/>
                  </a:schemeClr>
                </a:solidFill>
                <a:latin typeface="楷体" panose="02010609060101010101" pitchFamily="49" charset="-122"/>
                <a:ea typeface="楷体" panose="02010609060101010101" pitchFamily="49" charset="-122"/>
              </a:rPr>
              <a:t>固定式压力容器安全技术监察规程</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第</a:t>
            </a:r>
            <a:r>
              <a:rPr lang="en-US" altLang="zh-CN" sz="2400" b="1" dirty="0">
                <a:solidFill>
                  <a:schemeClr val="bg2">
                    <a:lumMod val="10000"/>
                  </a:schemeClr>
                </a:solidFill>
                <a:latin typeface="楷体" panose="02010609060101010101" pitchFamily="49" charset="-122"/>
                <a:ea typeface="楷体" panose="02010609060101010101" pitchFamily="49" charset="-122"/>
              </a:rPr>
              <a:t>7</a:t>
            </a:r>
            <a:r>
              <a:rPr lang="zh-CN" altLang="en-US" sz="2400" b="1" dirty="0">
                <a:solidFill>
                  <a:schemeClr val="bg2">
                    <a:lumMod val="10000"/>
                  </a:schemeClr>
                </a:solidFill>
                <a:latin typeface="楷体" panose="02010609060101010101" pitchFamily="49" charset="-122"/>
                <a:ea typeface="楷体" panose="02010609060101010101" pitchFamily="49" charset="-122"/>
              </a:rPr>
              <a:t>章已明确。</a:t>
            </a:r>
            <a:endParaRPr lang="zh-CN" altLang="en-US" sz="24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0"/>
                                        </p:tgtEl>
                                        <p:attrNameLst>
                                          <p:attrName>style.visibility</p:attrName>
                                        </p:attrNameLst>
                                      </p:cBhvr>
                                      <p:to>
                                        <p:strVal val="visible"/>
                                      </p:to>
                                    </p:set>
                                    <p:anim calcmode="discrete" valueType="clr">
                                      <p:cBhvr override="childStyle">
                                        <p:cTn id="7"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
                                        </p:tgtEl>
                                        <p:attrNameLst>
                                          <p:attrName>fillcolor</p:attrName>
                                        </p:attrNameLst>
                                      </p:cBhvr>
                                      <p:tavLst>
                                        <p:tav tm="0">
                                          <p:val>
                                            <p:clrVal>
                                              <a:schemeClr val="accent2"/>
                                            </p:clrVal>
                                          </p:val>
                                        </p:tav>
                                        <p:tav tm="50000">
                                          <p:val>
                                            <p:clrVal>
                                              <a:schemeClr val="hlink"/>
                                            </p:clrVal>
                                          </p:val>
                                        </p:tav>
                                      </p:tavLst>
                                    </p:anim>
                                    <p:set>
                                      <p:cBhvr>
                                        <p:cTn id="9" dur="80"/>
                                        <p:tgtEl>
                                          <p:spTgt spid="2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1"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slide(fromTop)">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8" name="标题 1"/>
          <p:cNvSpPr txBox="1"/>
          <p:nvPr/>
        </p:nvSpPr>
        <p:spPr>
          <a:xfrm>
            <a:off x="179512" y="836712"/>
            <a:ext cx="6624736"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3.7</a:t>
            </a:r>
            <a:r>
              <a:rPr lang="zh-CN" altLang="en-US" sz="3000" b="1" dirty="0">
                <a:latin typeface="黑体" panose="02010609060101010101" pitchFamily="49" charset="-122"/>
                <a:ea typeface="黑体" panose="02010609060101010101" pitchFamily="49" charset="-122"/>
              </a:rPr>
              <a:t>、单位登记的设备信息报送</a:t>
            </a:r>
            <a:endParaRPr lang="zh-CN" altLang="en-US" sz="3000" b="1" dirty="0">
              <a:latin typeface="黑体" panose="02010609060101010101" pitchFamily="49" charset="-122"/>
              <a:ea typeface="黑体" panose="02010609060101010101" pitchFamily="49" charset="-122"/>
            </a:endParaRPr>
          </a:p>
        </p:txBody>
      </p:sp>
      <p:sp>
        <p:nvSpPr>
          <p:cNvPr id="20" name="标题 1"/>
          <p:cNvSpPr txBox="1"/>
          <p:nvPr/>
        </p:nvSpPr>
        <p:spPr>
          <a:xfrm>
            <a:off x="394724" y="1268760"/>
            <a:ext cx="8748464" cy="1944216"/>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◆以单位登记的特种设备使用单位应当及时更新气瓶、压力管道技术档案及相应数据，每年一季度将上年度的气瓶、压力管道基本信息汇总表和年度安全状况报送登记机关。</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395536" y="2708920"/>
            <a:ext cx="8605588" cy="180020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由于气瓶、压力管道每年更新、报废、新建、改建、扩建、检验等，因此，这类特种设备的数量和基本信息每年会发生变化，登记机关应掌握信息变化和特种设备安全状况；</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5" name="标题 1"/>
          <p:cNvSpPr txBox="1"/>
          <p:nvPr/>
        </p:nvSpPr>
        <p:spPr>
          <a:xfrm>
            <a:off x="395536" y="4221088"/>
            <a:ext cx="8605588" cy="72008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上报时间为每年一季度；</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6" name="标题 1"/>
          <p:cNvSpPr txBox="1"/>
          <p:nvPr/>
        </p:nvSpPr>
        <p:spPr>
          <a:xfrm>
            <a:off x="395536" y="4941168"/>
            <a:ext cx="8605588" cy="72008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特种设备使用登记单位应对上报信息的正确性负责。</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7" name="标题 1"/>
          <p:cNvSpPr txBox="1"/>
          <p:nvPr/>
        </p:nvSpPr>
        <p:spPr>
          <a:xfrm>
            <a:off x="467544" y="5517232"/>
            <a:ext cx="8424936" cy="1268760"/>
          </a:xfrm>
          <a:prstGeom prst="rect">
            <a:avLst/>
          </a:prstGeom>
        </p:spPr>
        <p:txBody>
          <a:bodyPr vert="horz" rtlCol="0" anchor="ctr">
            <a:noAutofit/>
          </a:bodyPr>
          <a:lstStyle/>
          <a:p>
            <a:pPr lvl="0">
              <a:spcBef>
                <a:spcPct val="0"/>
              </a:spcBef>
              <a:defRPr/>
            </a:pPr>
            <a:r>
              <a:rPr lang="zh-CN" altLang="en-US" sz="2500" b="1" dirty="0">
                <a:solidFill>
                  <a:srgbClr val="CC0099"/>
                </a:solidFill>
                <a:latin typeface="楷体" panose="02010609060101010101" pitchFamily="49" charset="-122"/>
                <a:ea typeface="楷体" panose="02010609060101010101" pitchFamily="49" charset="-122"/>
              </a:rPr>
              <a:t>△这点如何执行还有待明示，假若使用单位非一季度新增管道，是否算它没办理使用登记？日常监管还好处理，万一发生事故如何定性？</a:t>
            </a:r>
            <a:endParaRPr kumimoji="0" lang="zh-CN" altLang="en-US" sz="2500" b="1" u="none" strike="noStrike" kern="1200" cap="none" spc="0" normalizeH="0" baseline="0" noProof="0" dirty="0">
              <a:ln>
                <a:noFill/>
              </a:ln>
              <a:solidFill>
                <a:srgbClr val="CC0099"/>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0"/>
                                        </p:tgtEl>
                                        <p:attrNameLst>
                                          <p:attrName>style.visibility</p:attrName>
                                        </p:attrNameLst>
                                      </p:cBhvr>
                                      <p:to>
                                        <p:strVal val="visible"/>
                                      </p:to>
                                    </p:set>
                                    <p:anim calcmode="discrete" valueType="clr">
                                      <p:cBhvr override="childStyle">
                                        <p:cTn id="7"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
                                        </p:tgtEl>
                                        <p:attrNameLst>
                                          <p:attrName>fillcolor</p:attrName>
                                        </p:attrNameLst>
                                      </p:cBhvr>
                                      <p:tavLst>
                                        <p:tav tm="0">
                                          <p:val>
                                            <p:clrVal>
                                              <a:schemeClr val="accent2"/>
                                            </p:clrVal>
                                          </p:val>
                                        </p:tav>
                                        <p:tav tm="50000">
                                          <p:val>
                                            <p:clrVal>
                                              <a:schemeClr val="hlink"/>
                                            </p:clrVal>
                                          </p:val>
                                        </p:tav>
                                      </p:tavLst>
                                    </p:anim>
                                    <p:set>
                                      <p:cBhvr>
                                        <p:cTn id="9" dur="80"/>
                                        <p:tgtEl>
                                          <p:spTgt spid="2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slide(fromLeft)">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slide(fromLeft)">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slide(fromLeft)">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blinds(horizontal)">
                                      <p:cBhvr>
                                        <p:cTn id="2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3" grpId="0"/>
      <p:bldP spid="15" grpId="0"/>
      <p:bldP spid="16" grpId="0"/>
      <p:bldP spid="1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8" name="标题 1"/>
          <p:cNvSpPr txBox="1"/>
          <p:nvPr/>
        </p:nvSpPr>
        <p:spPr>
          <a:xfrm>
            <a:off x="179512" y="836712"/>
            <a:ext cx="6624736"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3.8</a:t>
            </a:r>
            <a:r>
              <a:rPr lang="zh-CN" altLang="en-US" sz="3000" b="1" dirty="0">
                <a:latin typeface="黑体" panose="02010609060101010101" pitchFamily="49" charset="-122"/>
                <a:ea typeface="黑体" panose="02010609060101010101" pitchFamily="49" charset="-122"/>
              </a:rPr>
              <a:t>、变更登记</a:t>
            </a:r>
            <a:endParaRPr lang="zh-CN" altLang="en-US" sz="3000" b="1" dirty="0">
              <a:latin typeface="黑体" panose="02010609060101010101" pitchFamily="49" charset="-122"/>
              <a:ea typeface="黑体" panose="02010609060101010101" pitchFamily="49" charset="-122"/>
            </a:endParaRPr>
          </a:p>
        </p:txBody>
      </p:sp>
      <p:sp>
        <p:nvSpPr>
          <p:cNvPr id="20" name="标题 1"/>
          <p:cNvSpPr txBox="1"/>
          <p:nvPr/>
        </p:nvSpPr>
        <p:spPr>
          <a:xfrm>
            <a:off x="394724" y="1268759"/>
            <a:ext cx="8748464" cy="2963729"/>
          </a:xfrm>
          <a:prstGeom prst="rect">
            <a:avLst/>
          </a:prstGeom>
        </p:spPr>
        <p:txBody>
          <a:bodyPr vert="horz" rtlCol="0" anchor="ctr">
            <a:noAutofit/>
          </a:bodyPr>
          <a:lstStyle/>
          <a:p>
            <a:pPr lvl="0">
              <a:lnSpc>
                <a:spcPct val="150000"/>
              </a:lnSpc>
              <a:spcBef>
                <a:spcPct val="0"/>
              </a:spcBef>
              <a:defRPr/>
            </a:pPr>
            <a:r>
              <a:rPr lang="zh-CN" altLang="en-US" sz="2500" b="1" dirty="0">
                <a:latin typeface="黑体" panose="02010609060101010101" pitchFamily="49" charset="-122"/>
                <a:ea typeface="黑体" panose="02010609060101010101" pitchFamily="49" charset="-122"/>
              </a:rPr>
              <a:t>◆按台（套）登记的特种设备改造、移装、变更使用单位或者使用单位更名、达到设计使用年限继续使用的，按单位登记的特种设备变更使用单位或者使用单位更名的，相关单位应当向登记机关申请变更登记。登记机关按照本规则</a:t>
            </a:r>
            <a:r>
              <a:rPr lang="en-US" altLang="zh-CN" sz="2500" b="1" dirty="0">
                <a:latin typeface="黑体" panose="02010609060101010101" pitchFamily="49" charset="-122"/>
                <a:ea typeface="黑体" panose="02010609060101010101" pitchFamily="49" charset="-122"/>
              </a:rPr>
              <a:t>3.8.1</a:t>
            </a:r>
            <a:r>
              <a:rPr lang="zh-CN" altLang="en-US" sz="2500" b="1" dirty="0">
                <a:latin typeface="黑体" panose="02010609060101010101" pitchFamily="49" charset="-122"/>
                <a:ea typeface="黑体" panose="02010609060101010101" pitchFamily="49" charset="-122"/>
              </a:rPr>
              <a:t>至</a:t>
            </a:r>
            <a:r>
              <a:rPr lang="en-US" altLang="zh-CN" sz="2500" b="1" dirty="0">
                <a:latin typeface="黑体" panose="02010609060101010101" pitchFamily="49" charset="-122"/>
                <a:ea typeface="黑体" panose="02010609060101010101" pitchFamily="49" charset="-122"/>
              </a:rPr>
              <a:t>3.8.5</a:t>
            </a:r>
            <a:r>
              <a:rPr lang="zh-CN" altLang="en-US" sz="2500" b="1" dirty="0">
                <a:latin typeface="黑体" panose="02010609060101010101" pitchFamily="49" charset="-122"/>
                <a:ea typeface="黑体" panose="02010609060101010101" pitchFamily="49" charset="-122"/>
              </a:rPr>
              <a:t>的规定办理变更登记。</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5" name="标题 1"/>
          <p:cNvSpPr txBox="1"/>
          <p:nvPr/>
        </p:nvSpPr>
        <p:spPr>
          <a:xfrm>
            <a:off x="323528" y="6273316"/>
            <a:ext cx="4749764" cy="54006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设备代码保持终生不变。</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6" name="标题 1"/>
          <p:cNvSpPr txBox="1"/>
          <p:nvPr/>
        </p:nvSpPr>
        <p:spPr>
          <a:xfrm>
            <a:off x="323528" y="5553236"/>
            <a:ext cx="8605588" cy="72008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变更登记时，如果数据发生变化，应重新填写产品数据表。</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0" name="标题 1"/>
          <p:cNvSpPr txBox="1"/>
          <p:nvPr/>
        </p:nvSpPr>
        <p:spPr>
          <a:xfrm>
            <a:off x="395536" y="4293096"/>
            <a:ext cx="8748464" cy="1332148"/>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◆办理特种设备变更登记时，如果特种设备产品数据表中的有关数据发生变化，使用单位应当重新填写产品数据表。变更登记后的特种设备，其设备代码保持不变。</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3" name="椭圆 2"/>
          <p:cNvSpPr/>
          <p:nvPr/>
        </p:nvSpPr>
        <p:spPr>
          <a:xfrm>
            <a:off x="4716016" y="1124744"/>
            <a:ext cx="357276" cy="288032"/>
          </a:xfrm>
          <a:prstGeom prst="ellipse">
            <a:avLst/>
          </a:prstGeom>
          <a:no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zh-CN" b="1" dirty="0">
                <a:solidFill>
                  <a:srgbClr val="FF0000"/>
                </a:solidFill>
              </a:rPr>
              <a:t>1</a:t>
            </a:r>
            <a:endParaRPr lang="zh-CN" altLang="en-US" b="1" dirty="0">
              <a:solidFill>
                <a:srgbClr val="FF0000"/>
              </a:solidFill>
            </a:endParaRPr>
          </a:p>
        </p:txBody>
      </p:sp>
      <p:sp>
        <p:nvSpPr>
          <p:cNvPr id="12" name="椭圆 11"/>
          <p:cNvSpPr/>
          <p:nvPr/>
        </p:nvSpPr>
        <p:spPr>
          <a:xfrm>
            <a:off x="5724128" y="1124744"/>
            <a:ext cx="357276" cy="288032"/>
          </a:xfrm>
          <a:prstGeom prst="ellipse">
            <a:avLst/>
          </a:prstGeom>
          <a:no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zh-CN" b="1" dirty="0">
                <a:solidFill>
                  <a:srgbClr val="FF0000"/>
                </a:solidFill>
              </a:rPr>
              <a:t>2</a:t>
            </a:r>
            <a:endParaRPr lang="zh-CN" altLang="en-US" b="1" dirty="0">
              <a:solidFill>
                <a:srgbClr val="FF0000"/>
              </a:solidFill>
            </a:endParaRPr>
          </a:p>
        </p:txBody>
      </p:sp>
      <p:sp>
        <p:nvSpPr>
          <p:cNvPr id="14" name="椭圆 13"/>
          <p:cNvSpPr/>
          <p:nvPr/>
        </p:nvSpPr>
        <p:spPr>
          <a:xfrm>
            <a:off x="7167052" y="1124744"/>
            <a:ext cx="357276" cy="288032"/>
          </a:xfrm>
          <a:prstGeom prst="ellipse">
            <a:avLst/>
          </a:prstGeom>
          <a:no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zh-CN" b="1" dirty="0">
                <a:solidFill>
                  <a:srgbClr val="FF0000"/>
                </a:solidFill>
              </a:rPr>
              <a:t>3</a:t>
            </a:r>
            <a:endParaRPr lang="zh-CN" altLang="en-US" b="1" dirty="0">
              <a:solidFill>
                <a:srgbClr val="FF0000"/>
              </a:solidFill>
            </a:endParaRPr>
          </a:p>
        </p:txBody>
      </p:sp>
      <p:sp>
        <p:nvSpPr>
          <p:cNvPr id="19" name="椭圆 18"/>
          <p:cNvSpPr/>
          <p:nvPr/>
        </p:nvSpPr>
        <p:spPr>
          <a:xfrm>
            <a:off x="1694444" y="1783646"/>
            <a:ext cx="357276" cy="288032"/>
          </a:xfrm>
          <a:prstGeom prst="ellipse">
            <a:avLst/>
          </a:prstGeom>
          <a:no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zh-CN" b="1" dirty="0">
                <a:solidFill>
                  <a:srgbClr val="FF0000"/>
                </a:solidFill>
              </a:rPr>
              <a:t>4</a:t>
            </a:r>
            <a:endParaRPr lang="zh-CN" altLang="en-US" b="1" dirty="0">
              <a:solidFill>
                <a:srgbClr val="FF0000"/>
              </a:solidFill>
            </a:endParaRPr>
          </a:p>
        </p:txBody>
      </p:sp>
      <p:sp>
        <p:nvSpPr>
          <p:cNvPr id="21" name="椭圆 20"/>
          <p:cNvSpPr/>
          <p:nvPr/>
        </p:nvSpPr>
        <p:spPr>
          <a:xfrm>
            <a:off x="5006812" y="1783646"/>
            <a:ext cx="357276" cy="288032"/>
          </a:xfrm>
          <a:prstGeom prst="ellipse">
            <a:avLst/>
          </a:prstGeom>
          <a:no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zh-CN" b="1" dirty="0">
                <a:solidFill>
                  <a:srgbClr val="FF0000"/>
                </a:solidFill>
              </a:rPr>
              <a:t>5</a:t>
            </a:r>
            <a:endParaRPr lang="zh-CN" alt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0"/>
                                        </p:tgtEl>
                                        <p:attrNameLst>
                                          <p:attrName>style.visibility</p:attrName>
                                        </p:attrNameLst>
                                      </p:cBhvr>
                                      <p:to>
                                        <p:strVal val="visible"/>
                                      </p:to>
                                    </p:set>
                                    <p:anim calcmode="discrete" valueType="clr">
                                      <p:cBhvr override="childStyle">
                                        <p:cTn id="7"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
                                        </p:tgtEl>
                                        <p:attrNameLst>
                                          <p:attrName>fillcolor</p:attrName>
                                        </p:attrNameLst>
                                      </p:cBhvr>
                                      <p:tavLst>
                                        <p:tav tm="0">
                                          <p:val>
                                            <p:clrVal>
                                              <a:schemeClr val="accent2"/>
                                            </p:clrVal>
                                          </p:val>
                                        </p:tav>
                                        <p:tav tm="50000">
                                          <p:val>
                                            <p:clrVal>
                                              <a:schemeClr val="hlink"/>
                                            </p:clrVal>
                                          </p:val>
                                        </p:tav>
                                      </p:tavLst>
                                    </p:anim>
                                    <p:set>
                                      <p:cBhvr>
                                        <p:cTn id="9" dur="80"/>
                                        <p:tgtEl>
                                          <p:spTgt spid="2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0"/>
                                        </p:tgtEl>
                                        <p:attrNameLst>
                                          <p:attrName>style.visibility</p:attrName>
                                        </p:attrNameLst>
                                      </p:cBhvr>
                                      <p:to>
                                        <p:strVal val="visible"/>
                                      </p:to>
                                    </p:set>
                                    <p:anim calcmode="discrete" valueType="clr">
                                      <p:cBhvr override="childStyle">
                                        <p:cTn id="14"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0"/>
                                        </p:tgtEl>
                                        <p:attrNameLst>
                                          <p:attrName>fillcolor</p:attrName>
                                        </p:attrNameLst>
                                      </p:cBhvr>
                                      <p:tavLst>
                                        <p:tav tm="0">
                                          <p:val>
                                            <p:clrVal>
                                              <a:schemeClr val="accent2"/>
                                            </p:clrVal>
                                          </p:val>
                                        </p:tav>
                                        <p:tav tm="50000">
                                          <p:val>
                                            <p:clrVal>
                                              <a:schemeClr val="hlink"/>
                                            </p:clrVal>
                                          </p:val>
                                        </p:tav>
                                      </p:tavLst>
                                    </p:anim>
                                    <p:set>
                                      <p:cBhvr>
                                        <p:cTn id="16" dur="80"/>
                                        <p:tgtEl>
                                          <p:spTgt spid="10"/>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slide(fromBottom)">
                                      <p:cBhvr>
                                        <p:cTn id="21" dur="500"/>
                                        <p:tgtEl>
                                          <p:spTgt spid="3"/>
                                        </p:tgtEl>
                                      </p:cBhvr>
                                    </p:animEffect>
                                  </p:childTnLst>
                                </p:cTn>
                              </p:par>
                            </p:childTnLst>
                          </p:cTn>
                        </p:par>
                        <p:par>
                          <p:cTn id="22" fill="hold">
                            <p:stCondLst>
                              <p:cond delay="500"/>
                            </p:stCondLst>
                            <p:childTnLst>
                              <p:par>
                                <p:cTn id="23" presetID="12" presetClass="entr" presetSubtype="4"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slide(fromBottom)">
                                      <p:cBhvr>
                                        <p:cTn id="25" dur="500"/>
                                        <p:tgtEl>
                                          <p:spTgt spid="12"/>
                                        </p:tgtEl>
                                      </p:cBhvr>
                                    </p:animEffect>
                                  </p:childTnLst>
                                </p:cTn>
                              </p:par>
                            </p:childTnLst>
                          </p:cTn>
                        </p:par>
                        <p:par>
                          <p:cTn id="26" fill="hold">
                            <p:stCondLst>
                              <p:cond delay="1000"/>
                            </p:stCondLst>
                            <p:childTnLst>
                              <p:par>
                                <p:cTn id="27" presetID="12" presetClass="entr" presetSubtype="4"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slide(fromBottom)">
                                      <p:cBhvr>
                                        <p:cTn id="29" dur="500"/>
                                        <p:tgtEl>
                                          <p:spTgt spid="14"/>
                                        </p:tgtEl>
                                      </p:cBhvr>
                                    </p:animEffect>
                                  </p:childTnLst>
                                </p:cTn>
                              </p:par>
                            </p:childTnLst>
                          </p:cTn>
                        </p:par>
                        <p:par>
                          <p:cTn id="30" fill="hold">
                            <p:stCondLst>
                              <p:cond delay="1500"/>
                            </p:stCondLst>
                            <p:childTnLst>
                              <p:par>
                                <p:cTn id="31" presetID="12" presetClass="entr" presetSubtype="4"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slide(fromBottom)">
                                      <p:cBhvr>
                                        <p:cTn id="33" dur="500"/>
                                        <p:tgtEl>
                                          <p:spTgt spid="19"/>
                                        </p:tgtEl>
                                      </p:cBhvr>
                                    </p:animEffect>
                                  </p:childTnLst>
                                </p:cTn>
                              </p:par>
                            </p:childTnLst>
                          </p:cTn>
                        </p:par>
                        <p:par>
                          <p:cTn id="34" fill="hold">
                            <p:stCondLst>
                              <p:cond delay="2000"/>
                            </p:stCondLst>
                            <p:childTnLst>
                              <p:par>
                                <p:cTn id="35" presetID="12" presetClass="entr" presetSubtype="4"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slide(fromBottom)">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8"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slide(fromLeft)">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8"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slide(fromLeft)">
                                      <p:cBhvr>
                                        <p:cTn id="4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5" grpId="0"/>
      <p:bldP spid="16" grpId="0"/>
      <p:bldP spid="10" grpId="0"/>
      <p:bldP spid="3" grpId="0" animBg="1"/>
      <p:bldP spid="12" grpId="0" animBg="1"/>
      <p:bldP spid="14" grpId="0" animBg="1"/>
      <p:bldP spid="19" grpId="0" animBg="1"/>
      <p:bldP spid="21"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8" name="标题 1"/>
          <p:cNvSpPr txBox="1"/>
          <p:nvPr/>
        </p:nvSpPr>
        <p:spPr>
          <a:xfrm>
            <a:off x="179512" y="836712"/>
            <a:ext cx="6624736"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3.8.1</a:t>
            </a:r>
            <a:r>
              <a:rPr lang="zh-CN" altLang="en-US" sz="3000" b="1" dirty="0">
                <a:latin typeface="黑体" panose="02010609060101010101" pitchFamily="49" charset="-122"/>
                <a:ea typeface="黑体" panose="02010609060101010101" pitchFamily="49" charset="-122"/>
              </a:rPr>
              <a:t>、改造变更</a:t>
            </a:r>
            <a:endParaRPr lang="zh-CN" altLang="en-US" sz="3000" b="1" dirty="0">
              <a:latin typeface="黑体" panose="02010609060101010101" pitchFamily="49" charset="-122"/>
              <a:ea typeface="黑体" panose="02010609060101010101" pitchFamily="49" charset="-122"/>
            </a:endParaRPr>
          </a:p>
        </p:txBody>
      </p:sp>
      <p:sp>
        <p:nvSpPr>
          <p:cNvPr id="20" name="标题 1"/>
          <p:cNvSpPr txBox="1"/>
          <p:nvPr/>
        </p:nvSpPr>
        <p:spPr>
          <a:xfrm>
            <a:off x="394724" y="1124744"/>
            <a:ext cx="8748464" cy="2952328"/>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◆特种设备改造完成后，使用单位应当在投入使用前或者投入使用后</a:t>
            </a:r>
            <a:r>
              <a:rPr lang="en-US" altLang="zh-CN" sz="2500" b="1" dirty="0">
                <a:latin typeface="黑体" panose="02010609060101010101" pitchFamily="49" charset="-122"/>
                <a:ea typeface="黑体" panose="02010609060101010101" pitchFamily="49" charset="-122"/>
              </a:rPr>
              <a:t>30</a:t>
            </a:r>
            <a:r>
              <a:rPr lang="zh-CN" altLang="en-US" sz="2500" b="1" dirty="0">
                <a:latin typeface="黑体" panose="02010609060101010101" pitchFamily="49" charset="-122"/>
                <a:ea typeface="黑体" panose="02010609060101010101" pitchFamily="49" charset="-122"/>
              </a:rPr>
              <a:t>日内向登记机关提交原使用登记证、重新填写的使用登记表</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一式两份</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、改造质量证明资料以及改造监督检验证书（需要监督检验的），申请变更登记，领取新的使用登记证。登记机关应当在原使用登记证和原使用登记表上作注销标记。</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6" name="标题 1"/>
          <p:cNvSpPr txBox="1"/>
          <p:nvPr/>
        </p:nvSpPr>
        <p:spPr>
          <a:xfrm>
            <a:off x="323528" y="4653136"/>
            <a:ext cx="8605588" cy="108012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登记机关应当在原使用登记证和原使用登记表上作注销标记，发放新的使用登记证。</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7" name="标题 1"/>
          <p:cNvSpPr txBox="1"/>
          <p:nvPr/>
        </p:nvSpPr>
        <p:spPr>
          <a:xfrm>
            <a:off x="323528" y="3933056"/>
            <a:ext cx="8605588" cy="72008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使用单位向登记机关提交原使用登记证、重新填写的使用登记表</a:t>
            </a:r>
            <a:endParaRPr lang="zh-CN" altLang="en-US" sz="24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0"/>
                                        </p:tgtEl>
                                        <p:attrNameLst>
                                          <p:attrName>style.visibility</p:attrName>
                                        </p:attrNameLst>
                                      </p:cBhvr>
                                      <p:to>
                                        <p:strVal val="visible"/>
                                      </p:to>
                                    </p:set>
                                    <p:anim calcmode="discrete" valueType="clr">
                                      <p:cBhvr override="childStyle">
                                        <p:cTn id="7"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
                                        </p:tgtEl>
                                        <p:attrNameLst>
                                          <p:attrName>fillcolor</p:attrName>
                                        </p:attrNameLst>
                                      </p:cBhvr>
                                      <p:tavLst>
                                        <p:tav tm="0">
                                          <p:val>
                                            <p:clrVal>
                                              <a:schemeClr val="accent2"/>
                                            </p:clrVal>
                                          </p:val>
                                        </p:tav>
                                        <p:tav tm="50000">
                                          <p:val>
                                            <p:clrVal>
                                              <a:schemeClr val="hlink"/>
                                            </p:clrVal>
                                          </p:val>
                                        </p:tav>
                                      </p:tavLst>
                                    </p:anim>
                                    <p:set>
                                      <p:cBhvr>
                                        <p:cTn id="9" dur="80"/>
                                        <p:tgtEl>
                                          <p:spTgt spid="2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slide(fromLeft)">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slide(fromLeft)">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6" grpId="0"/>
      <p:bldP spid="7"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8" name="标题 1"/>
          <p:cNvSpPr txBox="1"/>
          <p:nvPr/>
        </p:nvSpPr>
        <p:spPr>
          <a:xfrm>
            <a:off x="179512" y="836712"/>
            <a:ext cx="799288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3.8.2</a:t>
            </a:r>
            <a:r>
              <a:rPr lang="zh-CN" altLang="en-US" sz="3000" b="1" dirty="0">
                <a:latin typeface="黑体" panose="02010609060101010101" pitchFamily="49" charset="-122"/>
                <a:ea typeface="黑体" panose="02010609060101010101" pitchFamily="49" charset="-122"/>
              </a:rPr>
              <a:t>、移装变更</a:t>
            </a:r>
            <a:endParaRPr lang="zh-CN" altLang="en-US" sz="3000" b="1" dirty="0">
              <a:latin typeface="黑体" panose="02010609060101010101" pitchFamily="49" charset="-122"/>
              <a:ea typeface="黑体" panose="02010609060101010101" pitchFamily="49" charset="-122"/>
            </a:endParaRPr>
          </a:p>
        </p:txBody>
      </p:sp>
      <p:sp>
        <p:nvSpPr>
          <p:cNvPr id="20" name="标题 1"/>
          <p:cNvSpPr txBox="1"/>
          <p:nvPr/>
        </p:nvSpPr>
        <p:spPr>
          <a:xfrm>
            <a:off x="323528" y="1340768"/>
            <a:ext cx="8748464" cy="3312368"/>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◆在登记机关行政区域内移装的特种设备，使用单位应当在投入使用前向登记机关提交原使用登记证、重新填写的使用登记表</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一式两份</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和移装后的检验报告（拆卸移装的），申请变更登记，领取新的使用登记证。登记机关应当在原使用登记证和原使用登记表上作注销标记。</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4" name="标题 1"/>
          <p:cNvSpPr txBox="1"/>
          <p:nvPr/>
        </p:nvSpPr>
        <p:spPr>
          <a:xfrm>
            <a:off x="179512" y="1345897"/>
            <a:ext cx="799288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3.8.2.1</a:t>
            </a:r>
            <a:r>
              <a:rPr lang="zh-CN" altLang="en-US" sz="3000" b="1" dirty="0">
                <a:latin typeface="黑体" panose="02010609060101010101" pitchFamily="49" charset="-122"/>
                <a:ea typeface="黑体" panose="02010609060101010101" pitchFamily="49" charset="-122"/>
              </a:rPr>
              <a:t>、在登记行政区域内移装</a:t>
            </a:r>
            <a:endParaRPr lang="zh-CN" altLang="en-US" sz="3000" b="1" dirty="0">
              <a:latin typeface="黑体" panose="02010609060101010101" pitchFamily="49" charset="-122"/>
              <a:ea typeface="黑体" panose="02010609060101010101" pitchFamily="49" charset="-122"/>
            </a:endParaRPr>
          </a:p>
        </p:txBody>
      </p:sp>
      <p:sp>
        <p:nvSpPr>
          <p:cNvPr id="19" name="标题 1"/>
          <p:cNvSpPr txBox="1"/>
          <p:nvPr/>
        </p:nvSpPr>
        <p:spPr>
          <a:xfrm>
            <a:off x="323528" y="4365104"/>
            <a:ext cx="8605588" cy="1008112"/>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使用单位向登记机关提交原使用登记证，重新填写使用登记表；</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21" name="标题 1"/>
          <p:cNvSpPr txBox="1"/>
          <p:nvPr/>
        </p:nvSpPr>
        <p:spPr>
          <a:xfrm>
            <a:off x="323528" y="4005064"/>
            <a:ext cx="8605588" cy="50405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移装变更分两种情况：行政区域内</a:t>
            </a:r>
            <a:r>
              <a:rPr lang="en-US" altLang="zh-CN" sz="2400" b="1" dirty="0">
                <a:solidFill>
                  <a:schemeClr val="bg2">
                    <a:lumMod val="10000"/>
                  </a:schemeClr>
                </a:solidFill>
                <a:latin typeface="楷体" panose="02010609060101010101" pitchFamily="49" charset="-122"/>
                <a:ea typeface="楷体" panose="02010609060101010101" pitchFamily="49" charset="-122"/>
              </a:rPr>
              <a:t>or</a:t>
            </a:r>
            <a:r>
              <a:rPr lang="zh-CN" altLang="en-US" sz="2400" b="1" dirty="0">
                <a:solidFill>
                  <a:schemeClr val="bg2">
                    <a:lumMod val="10000"/>
                  </a:schemeClr>
                </a:solidFill>
                <a:latin typeface="楷体" panose="02010609060101010101" pitchFamily="49" charset="-122"/>
                <a:ea typeface="楷体" panose="02010609060101010101" pitchFamily="49" charset="-122"/>
              </a:rPr>
              <a:t>跨行政区域；</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22" name="标题 1"/>
          <p:cNvSpPr txBox="1"/>
          <p:nvPr/>
        </p:nvSpPr>
        <p:spPr>
          <a:xfrm>
            <a:off x="323528" y="5229200"/>
            <a:ext cx="8605588" cy="72008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登记机关应当在原使用登记证和原使用登记表上作注销标记，发放新的使用登记证；</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24" name="标题 1"/>
          <p:cNvSpPr txBox="1"/>
          <p:nvPr/>
        </p:nvSpPr>
        <p:spPr>
          <a:xfrm>
            <a:off x="323528" y="5949280"/>
            <a:ext cx="8605588" cy="72008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对拆卸移装的特种设备使用单位还需提交检验报告，对整体移装的是否进行检验，未规定，防止过度检验。</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25" name="标题 1"/>
          <p:cNvSpPr txBox="1"/>
          <p:nvPr/>
        </p:nvSpPr>
        <p:spPr>
          <a:xfrm>
            <a:off x="6444208" y="6597352"/>
            <a:ext cx="2736304" cy="216024"/>
          </a:xfrm>
          <a:prstGeom prst="rect">
            <a:avLst/>
          </a:prstGeom>
        </p:spPr>
        <p:txBody>
          <a:bodyPr vert="horz" rtlCol="0" anchor="ctr">
            <a:noAutofit/>
          </a:bodyPr>
          <a:lstStyle/>
          <a:p>
            <a:pPr lvl="0">
              <a:spcBef>
                <a:spcPct val="0"/>
              </a:spcBef>
              <a:defRPr/>
            </a:pPr>
            <a:r>
              <a:rPr lang="zh-CN" altLang="en-US" sz="2500" b="1" dirty="0">
                <a:solidFill>
                  <a:srgbClr val="CC0099"/>
                </a:solidFill>
                <a:latin typeface="楷体" panose="02010609060101010101" pitchFamily="49" charset="-122"/>
                <a:ea typeface="楷体" panose="02010609060101010101" pitchFamily="49" charset="-122"/>
              </a:rPr>
              <a:t>△法无禁止即可为</a:t>
            </a:r>
            <a:endParaRPr kumimoji="0" lang="zh-CN" altLang="en-US" sz="2500" b="1" u="none" strike="noStrike" kern="1200" cap="none" spc="0" normalizeH="0" baseline="0" noProof="0" dirty="0">
              <a:ln>
                <a:noFill/>
              </a:ln>
              <a:solidFill>
                <a:srgbClr val="CC0099"/>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0"/>
                                        </p:tgtEl>
                                        <p:attrNameLst>
                                          <p:attrName>style.visibility</p:attrName>
                                        </p:attrNameLst>
                                      </p:cBhvr>
                                      <p:to>
                                        <p:strVal val="visible"/>
                                      </p:to>
                                    </p:set>
                                    <p:anim calcmode="discrete" valueType="clr">
                                      <p:cBhvr override="childStyle">
                                        <p:cTn id="7"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
                                        </p:tgtEl>
                                        <p:attrNameLst>
                                          <p:attrName>fillcolor</p:attrName>
                                        </p:attrNameLst>
                                      </p:cBhvr>
                                      <p:tavLst>
                                        <p:tav tm="0">
                                          <p:val>
                                            <p:clrVal>
                                              <a:schemeClr val="accent2"/>
                                            </p:clrVal>
                                          </p:val>
                                        </p:tav>
                                        <p:tav tm="50000">
                                          <p:val>
                                            <p:clrVal>
                                              <a:schemeClr val="hlink"/>
                                            </p:clrVal>
                                          </p:val>
                                        </p:tav>
                                      </p:tavLst>
                                    </p:anim>
                                    <p:set>
                                      <p:cBhvr>
                                        <p:cTn id="9" dur="80"/>
                                        <p:tgtEl>
                                          <p:spTgt spid="2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slide(fromLeft)">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slide(fromLef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slide(fromLeft)">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slide(fromLeft)">
                                      <p:cBhvr>
                                        <p:cTn id="29" dur="50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blinds(horizontal)">
                                      <p:cBhvr>
                                        <p:cTn id="3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9" grpId="0"/>
      <p:bldP spid="21" grpId="0"/>
      <p:bldP spid="22" grpId="0"/>
      <p:bldP spid="24" grpId="0"/>
      <p:bldP spid="2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1" name="标题 1"/>
          <p:cNvSpPr txBox="1"/>
          <p:nvPr/>
        </p:nvSpPr>
        <p:spPr>
          <a:xfrm>
            <a:off x="394724" y="1628800"/>
            <a:ext cx="8748464" cy="2016224"/>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a:t>
            </a:r>
            <a:r>
              <a:rPr lang="en-US" altLang="zh-CN" sz="2500" b="1" dirty="0">
                <a:latin typeface="黑体" panose="02010609060101010101" pitchFamily="49" charset="-122"/>
                <a:ea typeface="黑体" panose="02010609060101010101" pitchFamily="49" charset="-122"/>
              </a:rPr>
              <a:t>(1)</a:t>
            </a:r>
            <a:r>
              <a:rPr lang="zh-CN" altLang="en-US" sz="2500" b="1" dirty="0">
                <a:latin typeface="黑体" panose="02010609060101010101" pitchFamily="49" charset="-122"/>
                <a:ea typeface="黑体" panose="02010609060101010101" pitchFamily="49" charset="-122"/>
              </a:rPr>
              <a:t>跨登记机关行政区域移装特种设备的，使用单位应当持原使用登记证和使用登记表向原登记机关申请办理注销；原登记机关应当注销使用登记证，并且在原使用登记证和原使用登记表上作注销标记，向使用单位签发</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特种设备使用登记证变更证明</a:t>
            </a:r>
            <a:r>
              <a:rPr lang="en-US" altLang="zh-CN" sz="2500" b="1" dirty="0">
                <a:latin typeface="黑体" panose="02010609060101010101" pitchFamily="49" charset="-122"/>
                <a:ea typeface="黑体" panose="02010609060101010101" pitchFamily="49" charset="-122"/>
              </a:rPr>
              <a:t>》</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2" name="标题 1"/>
          <p:cNvSpPr txBox="1"/>
          <p:nvPr/>
        </p:nvSpPr>
        <p:spPr>
          <a:xfrm>
            <a:off x="395536" y="3429000"/>
            <a:ext cx="8748464" cy="2016224"/>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a:t>
            </a:r>
            <a:r>
              <a:rPr lang="en-US" altLang="zh-CN" sz="2500" b="1" dirty="0">
                <a:latin typeface="黑体" panose="02010609060101010101" pitchFamily="49" charset="-122"/>
                <a:ea typeface="黑体" panose="02010609060101010101" pitchFamily="49" charset="-122"/>
              </a:rPr>
              <a:t>(2)</a:t>
            </a:r>
            <a:r>
              <a:rPr lang="zh-CN" altLang="en-US" sz="2500" b="1" dirty="0">
                <a:latin typeface="黑体" panose="02010609060101010101" pitchFamily="49" charset="-122"/>
                <a:ea typeface="黑体" panose="02010609060101010101" pitchFamily="49" charset="-122"/>
              </a:rPr>
              <a:t>移装完成后，使用单位应当在投入使用前，持</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特种设备使用登记证变更证明</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、标有注销标记的原使用登记表和移装后的检验报告（拆卸移装的），按照本规则</a:t>
            </a:r>
            <a:r>
              <a:rPr lang="en-US" altLang="zh-CN" sz="2500" b="1" dirty="0">
                <a:latin typeface="黑体" panose="02010609060101010101" pitchFamily="49" charset="-122"/>
                <a:ea typeface="黑体" panose="02010609060101010101" pitchFamily="49" charset="-122"/>
              </a:rPr>
              <a:t>3.4</a:t>
            </a:r>
            <a:r>
              <a:rPr lang="zh-CN" altLang="en-US" sz="2500" b="1" dirty="0">
                <a:latin typeface="黑体" panose="02010609060101010101" pitchFamily="49" charset="-122"/>
                <a:ea typeface="黑体" panose="02010609060101010101" pitchFamily="49" charset="-122"/>
              </a:rPr>
              <a:t>、</a:t>
            </a:r>
            <a:r>
              <a:rPr lang="en-US" altLang="zh-CN" sz="2500" b="1" dirty="0">
                <a:latin typeface="黑体" panose="02010609060101010101" pitchFamily="49" charset="-122"/>
                <a:ea typeface="黑体" panose="02010609060101010101" pitchFamily="49" charset="-122"/>
              </a:rPr>
              <a:t>3.5</a:t>
            </a:r>
            <a:r>
              <a:rPr lang="zh-CN" altLang="en-US" sz="2500" b="1" dirty="0">
                <a:latin typeface="黑体" panose="02010609060101010101" pitchFamily="49" charset="-122"/>
                <a:ea typeface="黑体" panose="02010609060101010101" pitchFamily="49" charset="-122"/>
              </a:rPr>
              <a:t>的规定向移装地登记机关重新申请使用登记。</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179512" y="836712"/>
            <a:ext cx="799288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3.8.2.2</a:t>
            </a:r>
            <a:r>
              <a:rPr lang="zh-CN" altLang="en-US" sz="3000" b="1" dirty="0">
                <a:latin typeface="黑体" panose="02010609060101010101" pitchFamily="49" charset="-122"/>
                <a:ea typeface="黑体" panose="02010609060101010101" pitchFamily="49" charset="-122"/>
              </a:rPr>
              <a:t>、跨登记行政区域内移装</a:t>
            </a:r>
            <a:endParaRPr lang="zh-CN" altLang="en-US" sz="3000" b="1" dirty="0">
              <a:latin typeface="黑体" panose="02010609060101010101" pitchFamily="49" charset="-122"/>
              <a:ea typeface="黑体" panose="02010609060101010101" pitchFamily="49" charset="-122"/>
            </a:endParaRPr>
          </a:p>
        </p:txBody>
      </p:sp>
      <p:sp>
        <p:nvSpPr>
          <p:cNvPr id="14" name="标题 1"/>
          <p:cNvSpPr txBox="1"/>
          <p:nvPr/>
        </p:nvSpPr>
        <p:spPr>
          <a:xfrm>
            <a:off x="323528" y="5229200"/>
            <a:ext cx="8605588" cy="50405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使用单位向原登记机关申请办理注销；</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5" name="标题 1"/>
          <p:cNvSpPr txBox="1"/>
          <p:nvPr/>
        </p:nvSpPr>
        <p:spPr>
          <a:xfrm>
            <a:off x="323528" y="5661248"/>
            <a:ext cx="8605588" cy="72008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原登记机关注销使用登记证，作注销标记，签发</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特种设备使用登记证变更证明</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6" name="标题 1"/>
          <p:cNvSpPr txBox="1"/>
          <p:nvPr/>
        </p:nvSpPr>
        <p:spPr>
          <a:xfrm>
            <a:off x="323528" y="6309320"/>
            <a:ext cx="8605588" cy="50405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移装完成后使用单位向移装地登记机关重新申请使用登记；</a:t>
            </a:r>
            <a:endParaRPr lang="zh-CN" altLang="en-US" sz="24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1"/>
                                        </p:tgtEl>
                                        <p:attrNameLst>
                                          <p:attrName>style.visibility</p:attrName>
                                        </p:attrNameLst>
                                      </p:cBhvr>
                                      <p:to>
                                        <p:strVal val="visible"/>
                                      </p:to>
                                    </p:set>
                                    <p:anim calcmode="discrete" valueType="clr">
                                      <p:cBhvr override="childStyle">
                                        <p:cTn id="7"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1"/>
                                        </p:tgtEl>
                                        <p:attrNameLst>
                                          <p:attrName>fillcolor</p:attrName>
                                        </p:attrNameLst>
                                      </p:cBhvr>
                                      <p:tavLst>
                                        <p:tav tm="0">
                                          <p:val>
                                            <p:clrVal>
                                              <a:schemeClr val="accent2"/>
                                            </p:clrVal>
                                          </p:val>
                                        </p:tav>
                                        <p:tav tm="50000">
                                          <p:val>
                                            <p:clrVal>
                                              <a:schemeClr val="hlink"/>
                                            </p:clrVal>
                                          </p:val>
                                        </p:tav>
                                      </p:tavLst>
                                    </p:anim>
                                    <p:set>
                                      <p:cBhvr>
                                        <p:cTn id="9" dur="80"/>
                                        <p:tgtEl>
                                          <p:spTgt spid="11"/>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2"/>
                                        </p:tgtEl>
                                        <p:attrNameLst>
                                          <p:attrName>style.visibility</p:attrName>
                                        </p:attrNameLst>
                                      </p:cBhvr>
                                      <p:to>
                                        <p:strVal val="visible"/>
                                      </p:to>
                                    </p:set>
                                    <p:anim calcmode="discrete" valueType="clr">
                                      <p:cBhvr override="childStyle">
                                        <p:cTn id="14"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2"/>
                                        </p:tgtEl>
                                        <p:attrNameLst>
                                          <p:attrName>fillcolor</p:attrName>
                                        </p:attrNameLst>
                                      </p:cBhvr>
                                      <p:tavLst>
                                        <p:tav tm="0">
                                          <p:val>
                                            <p:clrVal>
                                              <a:schemeClr val="accent2"/>
                                            </p:clrVal>
                                          </p:val>
                                        </p:tav>
                                        <p:tav tm="50000">
                                          <p:val>
                                            <p:clrVal>
                                              <a:schemeClr val="hlink"/>
                                            </p:clrVal>
                                          </p:val>
                                        </p:tav>
                                      </p:tavLst>
                                    </p:anim>
                                    <p:set>
                                      <p:cBhvr>
                                        <p:cTn id="16" dur="80"/>
                                        <p:tgtEl>
                                          <p:spTgt spid="12"/>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slide(fromLeft)">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slide(from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slide(fromLeft)">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5" grpId="0"/>
      <p:bldP spid="16"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1" name="标题 1"/>
          <p:cNvSpPr txBox="1"/>
          <p:nvPr/>
        </p:nvSpPr>
        <p:spPr>
          <a:xfrm>
            <a:off x="319592" y="1340768"/>
            <a:ext cx="8748464" cy="2387665"/>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a:t>
            </a:r>
            <a:r>
              <a:rPr lang="en-US" altLang="zh-CN" sz="2500" b="1" dirty="0">
                <a:latin typeface="黑体" panose="02010609060101010101" pitchFamily="49" charset="-122"/>
                <a:ea typeface="黑体" panose="02010609060101010101" pitchFamily="49" charset="-122"/>
              </a:rPr>
              <a:t>(1)</a:t>
            </a:r>
            <a:r>
              <a:rPr lang="zh-CN" altLang="en-US" sz="2500" b="1" dirty="0">
                <a:latin typeface="黑体" panose="02010609060101010101" pitchFamily="49" charset="-122"/>
                <a:ea typeface="黑体" panose="02010609060101010101" pitchFamily="49" charset="-122"/>
              </a:rPr>
              <a:t>特种设备需要变更使用单位，原使用单位应当持原使用登记证、使用登记表和有效期内的定期检验报告到登记机关办理变更；或者产权单位凭产权证明文件，持原使用登记证、使用登记表和有效期内的定期检验报告到登记机关办理变更；登记机关应当在原使用登记证和原使用登记表上作注销标记，签发</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特种设备使用登记证变更证明</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2" name="标题 1"/>
          <p:cNvSpPr txBox="1"/>
          <p:nvPr/>
        </p:nvSpPr>
        <p:spPr>
          <a:xfrm>
            <a:off x="285720" y="3573016"/>
            <a:ext cx="8747652" cy="1728192"/>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a:t>
            </a:r>
            <a:r>
              <a:rPr lang="en-US" altLang="zh-CN" sz="2500" b="1" dirty="0">
                <a:latin typeface="黑体" panose="02010609060101010101" pitchFamily="49" charset="-122"/>
                <a:ea typeface="黑体" panose="02010609060101010101" pitchFamily="49" charset="-122"/>
              </a:rPr>
              <a:t>(2)</a:t>
            </a:r>
            <a:r>
              <a:rPr lang="zh-CN" altLang="en-US" sz="2500" b="1" dirty="0">
                <a:latin typeface="黑体" panose="02010609060101010101" pitchFamily="49" charset="-122"/>
                <a:ea typeface="黑体" panose="02010609060101010101" pitchFamily="49" charset="-122"/>
              </a:rPr>
              <a:t>新使用单位应当在投入使用前或者投入使用后</a:t>
            </a:r>
            <a:r>
              <a:rPr lang="en-US" altLang="zh-CN" sz="2500" b="1" dirty="0">
                <a:latin typeface="黑体" panose="02010609060101010101" pitchFamily="49" charset="-122"/>
                <a:ea typeface="黑体" panose="02010609060101010101" pitchFamily="49" charset="-122"/>
              </a:rPr>
              <a:t>30</a:t>
            </a:r>
            <a:r>
              <a:rPr lang="zh-CN" altLang="en-US" sz="2500" b="1" dirty="0">
                <a:latin typeface="黑体" panose="02010609060101010101" pitchFamily="49" charset="-122"/>
                <a:ea typeface="黑体" panose="02010609060101010101" pitchFamily="49" charset="-122"/>
              </a:rPr>
              <a:t>日内，持</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特种设备使用登记证变更证明</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、标有注销标记的原使用登记表和有效期内的定期检验报告，按照本规则</a:t>
            </a:r>
            <a:r>
              <a:rPr lang="en-US" altLang="zh-CN" sz="2500" b="1" dirty="0">
                <a:latin typeface="黑体" panose="02010609060101010101" pitchFamily="49" charset="-122"/>
                <a:ea typeface="黑体" panose="02010609060101010101" pitchFamily="49" charset="-122"/>
              </a:rPr>
              <a:t>3.4</a:t>
            </a:r>
            <a:r>
              <a:rPr lang="zh-CN" altLang="en-US" sz="2500" b="1" dirty="0">
                <a:latin typeface="黑体" panose="02010609060101010101" pitchFamily="49" charset="-122"/>
                <a:ea typeface="黑体" panose="02010609060101010101" pitchFamily="49" charset="-122"/>
              </a:rPr>
              <a:t>、</a:t>
            </a:r>
            <a:r>
              <a:rPr lang="en-US" altLang="zh-CN" sz="2500" b="1" dirty="0">
                <a:latin typeface="黑体" panose="02010609060101010101" pitchFamily="49" charset="-122"/>
                <a:ea typeface="黑体" panose="02010609060101010101" pitchFamily="49" charset="-122"/>
              </a:rPr>
              <a:t>3.5</a:t>
            </a:r>
            <a:r>
              <a:rPr lang="zh-CN" altLang="en-US" sz="2500" b="1" dirty="0">
                <a:latin typeface="黑体" panose="02010609060101010101" pitchFamily="49" charset="-122"/>
                <a:ea typeface="黑体" panose="02010609060101010101" pitchFamily="49" charset="-122"/>
              </a:rPr>
              <a:t>要求重新办理使用登记。</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179512" y="836712"/>
            <a:ext cx="799288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3.8.3</a:t>
            </a:r>
            <a:r>
              <a:rPr lang="zh-CN" altLang="en-US" sz="3000" b="1" dirty="0">
                <a:latin typeface="黑体" panose="02010609060101010101" pitchFamily="49" charset="-122"/>
                <a:ea typeface="黑体" panose="02010609060101010101" pitchFamily="49" charset="-122"/>
              </a:rPr>
              <a:t>、单位变更</a:t>
            </a:r>
            <a:endParaRPr lang="zh-CN" altLang="en-US" sz="3000" b="1" dirty="0">
              <a:latin typeface="黑体" panose="02010609060101010101" pitchFamily="49" charset="-122"/>
              <a:ea typeface="黑体" panose="02010609060101010101" pitchFamily="49" charset="-122"/>
            </a:endParaRPr>
          </a:p>
        </p:txBody>
      </p:sp>
      <p:sp>
        <p:nvSpPr>
          <p:cNvPr id="14" name="标题 1"/>
          <p:cNvSpPr txBox="1"/>
          <p:nvPr/>
        </p:nvSpPr>
        <p:spPr>
          <a:xfrm>
            <a:off x="323528" y="5157192"/>
            <a:ext cx="8605588" cy="50405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单位变更指设备功能、地理位置不变，仅使用单位变更；</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5" name="标题 1"/>
          <p:cNvSpPr txBox="1"/>
          <p:nvPr/>
        </p:nvSpPr>
        <p:spPr>
          <a:xfrm>
            <a:off x="323528" y="5517232"/>
            <a:ext cx="8605588" cy="371441"/>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由原使用单位到登记机关办理变更；</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6" name="标题 1"/>
          <p:cNvSpPr txBox="1"/>
          <p:nvPr/>
        </p:nvSpPr>
        <p:spPr>
          <a:xfrm>
            <a:off x="323528" y="6453336"/>
            <a:ext cx="8605588" cy="50405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新使用单位向登记机关重新申请使用登记；</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0" name="标题 1"/>
          <p:cNvSpPr txBox="1"/>
          <p:nvPr/>
        </p:nvSpPr>
        <p:spPr>
          <a:xfrm>
            <a:off x="323528" y="5877272"/>
            <a:ext cx="8605588" cy="72008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原登记机关注销使用登记证，作注销标记，签发</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特种设备使用登记证变更证明</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a:t>
            </a:r>
            <a:endParaRPr lang="zh-CN" altLang="en-US" sz="24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1"/>
                                        </p:tgtEl>
                                        <p:attrNameLst>
                                          <p:attrName>style.visibility</p:attrName>
                                        </p:attrNameLst>
                                      </p:cBhvr>
                                      <p:to>
                                        <p:strVal val="visible"/>
                                      </p:to>
                                    </p:set>
                                    <p:anim calcmode="discrete" valueType="clr">
                                      <p:cBhvr override="childStyle">
                                        <p:cTn id="7"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1"/>
                                        </p:tgtEl>
                                        <p:attrNameLst>
                                          <p:attrName>fillcolor</p:attrName>
                                        </p:attrNameLst>
                                      </p:cBhvr>
                                      <p:tavLst>
                                        <p:tav tm="0">
                                          <p:val>
                                            <p:clrVal>
                                              <a:schemeClr val="accent2"/>
                                            </p:clrVal>
                                          </p:val>
                                        </p:tav>
                                        <p:tav tm="50000">
                                          <p:val>
                                            <p:clrVal>
                                              <a:schemeClr val="hlink"/>
                                            </p:clrVal>
                                          </p:val>
                                        </p:tav>
                                      </p:tavLst>
                                    </p:anim>
                                    <p:set>
                                      <p:cBhvr>
                                        <p:cTn id="9" dur="80"/>
                                        <p:tgtEl>
                                          <p:spTgt spid="11"/>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2"/>
                                        </p:tgtEl>
                                        <p:attrNameLst>
                                          <p:attrName>style.visibility</p:attrName>
                                        </p:attrNameLst>
                                      </p:cBhvr>
                                      <p:to>
                                        <p:strVal val="visible"/>
                                      </p:to>
                                    </p:set>
                                    <p:anim calcmode="discrete" valueType="clr">
                                      <p:cBhvr override="childStyle">
                                        <p:cTn id="14"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2"/>
                                        </p:tgtEl>
                                        <p:attrNameLst>
                                          <p:attrName>fillcolor</p:attrName>
                                        </p:attrNameLst>
                                      </p:cBhvr>
                                      <p:tavLst>
                                        <p:tav tm="0">
                                          <p:val>
                                            <p:clrVal>
                                              <a:schemeClr val="accent2"/>
                                            </p:clrVal>
                                          </p:val>
                                        </p:tav>
                                        <p:tav tm="50000">
                                          <p:val>
                                            <p:clrVal>
                                              <a:schemeClr val="hlink"/>
                                            </p:clrVal>
                                          </p:val>
                                        </p:tav>
                                      </p:tavLst>
                                    </p:anim>
                                    <p:set>
                                      <p:cBhvr>
                                        <p:cTn id="16" dur="80"/>
                                        <p:tgtEl>
                                          <p:spTgt spid="12"/>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slide(fromLeft)">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slide(from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slide(fromLeft)">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8"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slide(fromLeft)">
                                      <p:cBhvr>
                                        <p:cTn id="3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5" grpId="0"/>
      <p:bldP spid="16" grpId="0"/>
      <p:bldP spid="10"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1" name="标题 1"/>
          <p:cNvSpPr txBox="1"/>
          <p:nvPr/>
        </p:nvSpPr>
        <p:spPr>
          <a:xfrm>
            <a:off x="357158" y="1340768"/>
            <a:ext cx="8748464" cy="2387665"/>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◆使用单位或者产权单位名称变更时，使用单位或产权单位应当持原使用登记证、单位名称变更的证明资料，重新填写使用登记表</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一式两份</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，到登记机关办理更名变更，换领新的使用登记证。</a:t>
            </a:r>
            <a:r>
              <a:rPr lang="en-US" altLang="zh-CN" sz="2500" b="1" dirty="0">
                <a:latin typeface="黑体" panose="02010609060101010101" pitchFamily="49" charset="-122"/>
                <a:ea typeface="黑体" panose="02010609060101010101" pitchFamily="49" charset="-122"/>
              </a:rPr>
              <a:t>2</a:t>
            </a:r>
            <a:r>
              <a:rPr lang="zh-CN" altLang="en-US" sz="2500" b="1" dirty="0">
                <a:latin typeface="黑体" panose="02010609060101010101" pitchFamily="49" charset="-122"/>
                <a:ea typeface="黑体" panose="02010609060101010101" pitchFamily="49" charset="-122"/>
              </a:rPr>
              <a:t>台以上批量变更的，可以简化处理。登记机关在原使用登记证和原使用登记表上作注销标记。</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179512" y="836712"/>
            <a:ext cx="799288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3.8.3</a:t>
            </a:r>
            <a:r>
              <a:rPr lang="zh-CN" altLang="en-US" sz="3000" b="1" dirty="0">
                <a:latin typeface="黑体" panose="02010609060101010101" pitchFamily="49" charset="-122"/>
                <a:ea typeface="黑体" panose="02010609060101010101" pitchFamily="49" charset="-122"/>
              </a:rPr>
              <a:t>、更名变更</a:t>
            </a:r>
            <a:endParaRPr lang="zh-CN" altLang="en-US" sz="3000" b="1" dirty="0">
              <a:latin typeface="黑体" panose="02010609060101010101" pitchFamily="49" charset="-122"/>
              <a:ea typeface="黑体" panose="02010609060101010101" pitchFamily="49" charset="-122"/>
            </a:endParaRPr>
          </a:p>
        </p:txBody>
      </p:sp>
      <p:sp>
        <p:nvSpPr>
          <p:cNvPr id="14" name="标题 1"/>
          <p:cNvSpPr txBox="1"/>
          <p:nvPr/>
        </p:nvSpPr>
        <p:spPr>
          <a:xfrm>
            <a:off x="323528" y="3501008"/>
            <a:ext cx="8605588" cy="50405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更名变更是指仅名称发生变更；</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5" name="标题 1"/>
          <p:cNvSpPr txBox="1"/>
          <p:nvPr/>
        </p:nvSpPr>
        <p:spPr>
          <a:xfrm>
            <a:off x="323528" y="4077072"/>
            <a:ext cx="8605588" cy="86409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使用单位凭“单位名称变更的证明材料”到登记机关办理变更，换领新的使用登记证；</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0" name="标题 1"/>
          <p:cNvSpPr txBox="1"/>
          <p:nvPr/>
        </p:nvSpPr>
        <p:spPr>
          <a:xfrm>
            <a:off x="323528" y="4869160"/>
            <a:ext cx="8605588" cy="636671"/>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批量变更简化处理，使用单位提交汇总表。</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3" name="标题 1"/>
          <p:cNvSpPr txBox="1"/>
          <p:nvPr/>
        </p:nvSpPr>
        <p:spPr>
          <a:xfrm>
            <a:off x="467544" y="5445224"/>
            <a:ext cx="8424936" cy="1296144"/>
          </a:xfrm>
          <a:prstGeom prst="rect">
            <a:avLst/>
          </a:prstGeom>
        </p:spPr>
        <p:txBody>
          <a:bodyPr vert="horz" rtlCol="0" anchor="ctr">
            <a:noAutofit/>
          </a:bodyPr>
          <a:lstStyle/>
          <a:p>
            <a:pPr lvl="0">
              <a:spcBef>
                <a:spcPct val="0"/>
              </a:spcBef>
              <a:defRPr/>
            </a:pPr>
            <a:r>
              <a:rPr lang="zh-CN" altLang="en-US" sz="2500" b="1" dirty="0">
                <a:solidFill>
                  <a:srgbClr val="CC0099"/>
                </a:solidFill>
                <a:latin typeface="楷体" panose="02010609060101010101" pitchFamily="49" charset="-122"/>
                <a:ea typeface="楷体" panose="02010609060101010101" pitchFamily="49" charset="-122"/>
              </a:rPr>
              <a:t>△个人通俗理解：使用单位变更是指“过户”，更名变更是“更名”</a:t>
            </a:r>
            <a:r>
              <a:rPr lang="zh-CN" altLang="en-US" sz="2500" b="1" dirty="0" smtClean="0">
                <a:solidFill>
                  <a:srgbClr val="CC0099"/>
                </a:solidFill>
                <a:latin typeface="楷体" panose="02010609060101010101" pitchFamily="49" charset="-122"/>
                <a:ea typeface="楷体" panose="02010609060101010101" pitchFamily="49" charset="-122"/>
              </a:rPr>
              <a:t>，其实结局</a:t>
            </a:r>
            <a:r>
              <a:rPr lang="zh-CN" altLang="en-US" sz="2500" b="1" dirty="0">
                <a:solidFill>
                  <a:srgbClr val="CC0099"/>
                </a:solidFill>
                <a:latin typeface="楷体" panose="02010609060101010101" pitchFamily="49" charset="-122"/>
                <a:ea typeface="楷体" panose="02010609060101010101" pitchFamily="49" charset="-122"/>
              </a:rPr>
              <a:t>都是设备未变而名称要变</a:t>
            </a:r>
            <a:r>
              <a:rPr lang="zh-CN" altLang="en-US" sz="2500" b="1" dirty="0" smtClean="0">
                <a:solidFill>
                  <a:srgbClr val="CC0099"/>
                </a:solidFill>
                <a:latin typeface="楷体" panose="02010609060101010101" pitchFamily="49" charset="-122"/>
                <a:ea typeface="楷体" panose="02010609060101010101" pitchFamily="49" charset="-122"/>
              </a:rPr>
              <a:t>，何不合并</a:t>
            </a:r>
            <a:r>
              <a:rPr lang="zh-CN" altLang="en-US" sz="2500" b="1" dirty="0">
                <a:solidFill>
                  <a:srgbClr val="CC0099"/>
                </a:solidFill>
                <a:latin typeface="楷体" panose="02010609060101010101" pitchFamily="49" charset="-122"/>
                <a:ea typeface="楷体" panose="02010609060101010101" pitchFamily="49" charset="-122"/>
              </a:rPr>
              <a:t>到一起更妥当。</a:t>
            </a:r>
            <a:endParaRPr kumimoji="0" lang="zh-CN" altLang="en-US" sz="2500" b="1" u="none" strike="noStrike" kern="1200" cap="none" spc="0" normalizeH="0" baseline="0" noProof="0" dirty="0">
              <a:ln>
                <a:noFill/>
              </a:ln>
              <a:solidFill>
                <a:srgbClr val="CC0099"/>
              </a:solidFill>
              <a:effectLst/>
              <a:uLnTx/>
              <a:uFillTx/>
              <a:latin typeface="楷体" panose="02010609060101010101" pitchFamily="49" charset="-122"/>
              <a:ea typeface="楷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1"/>
                                        </p:tgtEl>
                                        <p:attrNameLst>
                                          <p:attrName>style.visibility</p:attrName>
                                        </p:attrNameLst>
                                      </p:cBhvr>
                                      <p:to>
                                        <p:strVal val="visible"/>
                                      </p:to>
                                    </p:set>
                                    <p:anim calcmode="discrete" valueType="clr">
                                      <p:cBhvr override="childStyle">
                                        <p:cTn id="7"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1"/>
                                        </p:tgtEl>
                                        <p:attrNameLst>
                                          <p:attrName>fillcolor</p:attrName>
                                        </p:attrNameLst>
                                      </p:cBhvr>
                                      <p:tavLst>
                                        <p:tav tm="0">
                                          <p:val>
                                            <p:clrVal>
                                              <a:schemeClr val="accent2"/>
                                            </p:clrVal>
                                          </p:val>
                                        </p:tav>
                                        <p:tav tm="50000">
                                          <p:val>
                                            <p:clrVal>
                                              <a:schemeClr val="hlink"/>
                                            </p:clrVal>
                                          </p:val>
                                        </p:tav>
                                      </p:tavLst>
                                    </p:anim>
                                    <p:set>
                                      <p:cBhvr>
                                        <p:cTn id="9" dur="80"/>
                                        <p:tgtEl>
                                          <p:spTgt spid="11"/>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slide(fromLeft)">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slide(fromLeft)">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slide(fromLeft)">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linds(horizontal)">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5" grpId="0"/>
      <p:bldP spid="10" grpId="0"/>
      <p:bldP spid="1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1" name="标题 1"/>
          <p:cNvSpPr txBox="1"/>
          <p:nvPr/>
        </p:nvSpPr>
        <p:spPr>
          <a:xfrm>
            <a:off x="394724" y="1340769"/>
            <a:ext cx="8748464" cy="2088231"/>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◆对达到设计使用年限继续使用的特种设备，使用单位应当持原使用登记证、按本规则</a:t>
            </a:r>
            <a:r>
              <a:rPr lang="en-US" altLang="zh-CN" sz="2500" b="1" dirty="0">
                <a:latin typeface="黑体" panose="02010609060101010101" pitchFamily="49" charset="-122"/>
                <a:ea typeface="黑体" panose="02010609060101010101" pitchFamily="49" charset="-122"/>
              </a:rPr>
              <a:t>2.14</a:t>
            </a:r>
            <a:r>
              <a:rPr lang="zh-CN" altLang="en-US" sz="2500" b="1" dirty="0">
                <a:latin typeface="黑体" panose="02010609060101010101" pitchFamily="49" charset="-122"/>
                <a:ea typeface="黑体" panose="02010609060101010101" pitchFamily="49" charset="-122"/>
              </a:rPr>
              <a:t>条的规定办理的相关证明材料，到登记机关申请变更登记。登记机关应当在原使用登记证右上方标注“超设计使用年限”字样。</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179512" y="836712"/>
            <a:ext cx="799288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3.8.4</a:t>
            </a:r>
            <a:r>
              <a:rPr lang="zh-CN" altLang="en-US" sz="3000" b="1" dirty="0">
                <a:latin typeface="黑体" panose="02010609060101010101" pitchFamily="49" charset="-122"/>
                <a:ea typeface="黑体" panose="02010609060101010101" pitchFamily="49" charset="-122"/>
              </a:rPr>
              <a:t>、达到设计使用年限继续使用的变更</a:t>
            </a:r>
            <a:endParaRPr lang="zh-CN" altLang="en-US" sz="3000" b="1" dirty="0">
              <a:latin typeface="黑体" panose="02010609060101010101" pitchFamily="49" charset="-122"/>
              <a:ea typeface="黑体" panose="02010609060101010101" pitchFamily="49" charset="-122"/>
            </a:endParaRPr>
          </a:p>
        </p:txBody>
      </p:sp>
      <p:sp>
        <p:nvSpPr>
          <p:cNvPr id="14" name="标题 1"/>
          <p:cNvSpPr txBox="1"/>
          <p:nvPr/>
        </p:nvSpPr>
        <p:spPr>
          <a:xfrm>
            <a:off x="323528" y="3501008"/>
            <a:ext cx="8605588" cy="50405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本条依据</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特种设备安全法</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第四十八条规定提出的；</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5" name="标题 1"/>
          <p:cNvSpPr txBox="1"/>
          <p:nvPr/>
        </p:nvSpPr>
        <p:spPr>
          <a:xfrm>
            <a:off x="323528" y="4077072"/>
            <a:ext cx="8605588" cy="648072"/>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标注“超设计使用年限”，重新办理登记手续；</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0" name="标题 1"/>
          <p:cNvSpPr txBox="1"/>
          <p:nvPr/>
        </p:nvSpPr>
        <p:spPr>
          <a:xfrm>
            <a:off x="323528" y="4797152"/>
            <a:ext cx="8605588" cy="1008112"/>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en-US" altLang="zh-CN" sz="2400" b="1" dirty="0">
                <a:solidFill>
                  <a:schemeClr val="bg2">
                    <a:lumMod val="10000"/>
                  </a:schemeClr>
                </a:solidFill>
                <a:latin typeface="楷体" panose="02010609060101010101" pitchFamily="49" charset="-122"/>
                <a:ea typeface="楷体" panose="02010609060101010101" pitchFamily="49" charset="-122"/>
              </a:rPr>
              <a:t>2.14</a:t>
            </a:r>
            <a:r>
              <a:rPr lang="zh-CN" altLang="en-US" sz="2400" b="1" dirty="0">
                <a:solidFill>
                  <a:schemeClr val="bg2">
                    <a:lumMod val="10000"/>
                  </a:schemeClr>
                </a:solidFill>
                <a:latin typeface="楷体" panose="02010609060101010101" pitchFamily="49" charset="-122"/>
                <a:ea typeface="楷体" panose="02010609060101010101" pitchFamily="49" charset="-122"/>
              </a:rPr>
              <a:t>规定办理的证明材料，如检验或安全评估报告、使用单位安全管理负责人和主要负责人的签批手续。</a:t>
            </a:r>
            <a:endParaRPr lang="zh-CN" altLang="en-US" sz="24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1"/>
                                        </p:tgtEl>
                                        <p:attrNameLst>
                                          <p:attrName>style.visibility</p:attrName>
                                        </p:attrNameLst>
                                      </p:cBhvr>
                                      <p:to>
                                        <p:strVal val="visible"/>
                                      </p:to>
                                    </p:set>
                                    <p:anim calcmode="discrete" valueType="clr">
                                      <p:cBhvr override="childStyle">
                                        <p:cTn id="7"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1"/>
                                        </p:tgtEl>
                                        <p:attrNameLst>
                                          <p:attrName>fillcolor</p:attrName>
                                        </p:attrNameLst>
                                      </p:cBhvr>
                                      <p:tavLst>
                                        <p:tav tm="0">
                                          <p:val>
                                            <p:clrVal>
                                              <a:schemeClr val="accent2"/>
                                            </p:clrVal>
                                          </p:val>
                                        </p:tav>
                                        <p:tav tm="50000">
                                          <p:val>
                                            <p:clrVal>
                                              <a:schemeClr val="hlink"/>
                                            </p:clrVal>
                                          </p:val>
                                        </p:tav>
                                      </p:tavLst>
                                    </p:anim>
                                    <p:set>
                                      <p:cBhvr>
                                        <p:cTn id="9" dur="80"/>
                                        <p:tgtEl>
                                          <p:spTgt spid="11"/>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slide(fromLeft)">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slide(fromLeft)">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slide(fromLeft)">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5" grpId="0"/>
      <p:bldP spid="10"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2" name="标题 1"/>
          <p:cNvSpPr txBox="1"/>
          <p:nvPr/>
        </p:nvSpPr>
        <p:spPr>
          <a:xfrm>
            <a:off x="179512" y="836712"/>
            <a:ext cx="871296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3.8.6</a:t>
            </a:r>
            <a:r>
              <a:rPr lang="zh-CN" altLang="en-US" sz="3000" b="1" dirty="0">
                <a:latin typeface="黑体" panose="02010609060101010101" pitchFamily="49" charset="-122"/>
                <a:ea typeface="黑体" panose="02010609060101010101" pitchFamily="49" charset="-122"/>
              </a:rPr>
              <a:t>、不得申请办理移装变更、单位变更的情况</a:t>
            </a:r>
            <a:endParaRPr lang="zh-CN" altLang="en-US" sz="3000" b="1" dirty="0">
              <a:latin typeface="黑体" panose="02010609060101010101" pitchFamily="49" charset="-122"/>
              <a:ea typeface="黑体" panose="02010609060101010101" pitchFamily="49" charset="-122"/>
            </a:endParaRPr>
          </a:p>
        </p:txBody>
      </p:sp>
      <p:sp>
        <p:nvSpPr>
          <p:cNvPr id="13" name="标题 1"/>
          <p:cNvSpPr txBox="1"/>
          <p:nvPr/>
        </p:nvSpPr>
        <p:spPr>
          <a:xfrm>
            <a:off x="394724" y="1268760"/>
            <a:ext cx="8748464" cy="1002477"/>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◆有下列情形之一的特种设备，不得申请办理移装变更、单位变更：</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6" name="标题 1"/>
          <p:cNvSpPr txBox="1"/>
          <p:nvPr/>
        </p:nvSpPr>
        <p:spPr>
          <a:xfrm>
            <a:off x="216024" y="2132856"/>
            <a:ext cx="6228184" cy="402207"/>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(1)</a:t>
            </a:r>
            <a:r>
              <a:rPr lang="zh-CN" altLang="en-US" sz="2200" b="1" dirty="0">
                <a:latin typeface="黑体" panose="02010609060101010101" pitchFamily="49" charset="-122"/>
                <a:ea typeface="黑体" panose="02010609060101010101" pitchFamily="49" charset="-122"/>
              </a:rPr>
              <a:t>已经报废或者国家明令淘汰的；</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216024" y="2659077"/>
            <a:ext cx="8585048" cy="337875"/>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(2)</a:t>
            </a:r>
            <a:r>
              <a:rPr lang="zh-CN" altLang="en-US" sz="2200" b="1" dirty="0">
                <a:latin typeface="黑体" panose="02010609060101010101" pitchFamily="49" charset="-122"/>
                <a:ea typeface="黑体" panose="02010609060101010101" pitchFamily="49" charset="-122"/>
              </a:rPr>
              <a:t>进行过非法改造、修理的；</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8" name="标题 1"/>
          <p:cNvSpPr txBox="1"/>
          <p:nvPr/>
        </p:nvSpPr>
        <p:spPr>
          <a:xfrm>
            <a:off x="216024" y="2960977"/>
            <a:ext cx="8585048" cy="468023"/>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(3)</a:t>
            </a:r>
            <a:r>
              <a:rPr lang="zh-CN" altLang="en-US" sz="2200" b="1" dirty="0">
                <a:latin typeface="黑体" panose="02010609060101010101" pitchFamily="49" charset="-122"/>
                <a:ea typeface="黑体" panose="02010609060101010101" pitchFamily="49" charset="-122"/>
              </a:rPr>
              <a:t>无本规则</a:t>
            </a:r>
            <a:r>
              <a:rPr lang="en-US" altLang="zh-CN" sz="2200" b="1" dirty="0">
                <a:latin typeface="黑体" panose="02010609060101010101" pitchFamily="49" charset="-122"/>
                <a:ea typeface="黑体" panose="02010609060101010101" pitchFamily="49" charset="-122"/>
              </a:rPr>
              <a:t>2.5</a:t>
            </a:r>
            <a:r>
              <a:rPr lang="zh-CN" altLang="en-US" sz="2200" b="1" dirty="0">
                <a:latin typeface="黑体" panose="02010609060101010101" pitchFamily="49" charset="-122"/>
                <a:ea typeface="黑体" panose="02010609060101010101" pitchFamily="49" charset="-122"/>
              </a:rPr>
              <a:t>中（</a:t>
            </a:r>
            <a:r>
              <a:rPr lang="en-US" altLang="zh-CN" sz="2200" b="1" dirty="0">
                <a:latin typeface="黑体" panose="02010609060101010101" pitchFamily="49" charset="-122"/>
                <a:ea typeface="黑体" panose="02010609060101010101" pitchFamily="49" charset="-122"/>
              </a:rPr>
              <a:t>3</a:t>
            </a:r>
            <a:r>
              <a:rPr lang="zh-CN" altLang="en-US" sz="2200" b="1" dirty="0">
                <a:latin typeface="黑体" panose="02010609060101010101" pitchFamily="49" charset="-122"/>
                <a:ea typeface="黑体" panose="02010609060101010101" pitchFamily="49" charset="-122"/>
              </a:rPr>
              <a:t>）、（</a:t>
            </a:r>
            <a:r>
              <a:rPr lang="en-US" altLang="zh-CN" sz="2200" b="1" dirty="0">
                <a:latin typeface="黑体" panose="02010609060101010101" pitchFamily="49" charset="-122"/>
                <a:ea typeface="黑体" panose="02010609060101010101" pitchFamily="49" charset="-122"/>
              </a:rPr>
              <a:t>4</a:t>
            </a:r>
            <a:r>
              <a:rPr lang="zh-CN" altLang="en-US" sz="2200" b="1" dirty="0">
                <a:latin typeface="黑体" panose="02010609060101010101" pitchFamily="49" charset="-122"/>
                <a:ea typeface="黑体" panose="02010609060101010101" pitchFamily="49" charset="-122"/>
              </a:rPr>
              <a:t>）规定的技术资料的；</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9" name="标题 1"/>
          <p:cNvSpPr txBox="1"/>
          <p:nvPr/>
        </p:nvSpPr>
        <p:spPr>
          <a:xfrm>
            <a:off x="216024" y="3267470"/>
            <a:ext cx="8676456" cy="665586"/>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(4)</a:t>
            </a:r>
            <a:r>
              <a:rPr lang="zh-CN" altLang="en-US" sz="2200" b="1" dirty="0">
                <a:latin typeface="黑体" panose="02010609060101010101" pitchFamily="49" charset="-122"/>
                <a:ea typeface="黑体" panose="02010609060101010101" pitchFamily="49" charset="-122"/>
              </a:rPr>
              <a:t>达到设计使用年限的；</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0" name="标题 1"/>
          <p:cNvSpPr txBox="1"/>
          <p:nvPr/>
        </p:nvSpPr>
        <p:spPr>
          <a:xfrm>
            <a:off x="216024" y="3771526"/>
            <a:ext cx="8676456" cy="521570"/>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(5)</a:t>
            </a:r>
            <a:r>
              <a:rPr lang="zh-CN" altLang="en-US" sz="2200" b="1" dirty="0">
                <a:latin typeface="黑体" panose="02010609060101010101" pitchFamily="49" charset="-122"/>
                <a:ea typeface="黑体" panose="02010609060101010101" pitchFamily="49" charset="-122"/>
              </a:rPr>
              <a:t>检验结论为不合格的或者能效测试结果不满足法规、标准要求的。</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1" name="标题 1"/>
          <p:cNvSpPr txBox="1"/>
          <p:nvPr/>
        </p:nvSpPr>
        <p:spPr>
          <a:xfrm>
            <a:off x="323528" y="4293096"/>
            <a:ext cx="8605588" cy="648072"/>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规定了不得进行移装变更、单位变更的</a:t>
            </a:r>
            <a:r>
              <a:rPr lang="en-US" altLang="zh-CN" sz="2400" b="1" dirty="0">
                <a:solidFill>
                  <a:srgbClr val="FF0000"/>
                </a:solidFill>
                <a:latin typeface="楷体" panose="02010609060101010101" pitchFamily="49" charset="-122"/>
                <a:ea typeface="楷体" panose="02010609060101010101" pitchFamily="49" charset="-122"/>
              </a:rPr>
              <a:t>5</a:t>
            </a:r>
            <a:r>
              <a:rPr lang="zh-CN" altLang="en-US" sz="2400" b="1" dirty="0">
                <a:solidFill>
                  <a:schemeClr val="bg2">
                    <a:lumMod val="10000"/>
                  </a:schemeClr>
                </a:solidFill>
                <a:latin typeface="楷体" panose="02010609060101010101" pitchFamily="49" charset="-122"/>
                <a:ea typeface="楷体" panose="02010609060101010101" pitchFamily="49" charset="-122"/>
              </a:rPr>
              <a:t>种情形；</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22" name="标题 1"/>
          <p:cNvSpPr txBox="1"/>
          <p:nvPr/>
        </p:nvSpPr>
        <p:spPr>
          <a:xfrm>
            <a:off x="323528" y="5013176"/>
            <a:ext cx="8605588" cy="72008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对需要进行变更的特种设备安全质量提出要求（符合法律、法规和安全技术规范）</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23" name="标题 1"/>
          <p:cNvSpPr txBox="1"/>
          <p:nvPr/>
        </p:nvSpPr>
        <p:spPr>
          <a:xfrm>
            <a:off x="395536" y="5733256"/>
            <a:ext cx="8605588" cy="79208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达到设计使用年限的设备有条件继续使用，除满足</a:t>
            </a:r>
            <a:r>
              <a:rPr lang="en-US" altLang="zh-CN" sz="2400" b="1" dirty="0">
                <a:solidFill>
                  <a:schemeClr val="bg2">
                    <a:lumMod val="10000"/>
                  </a:schemeClr>
                </a:solidFill>
                <a:latin typeface="楷体" panose="02010609060101010101" pitchFamily="49" charset="-122"/>
                <a:ea typeface="楷体" panose="02010609060101010101" pitchFamily="49" charset="-122"/>
              </a:rPr>
              <a:t>2.14</a:t>
            </a:r>
            <a:r>
              <a:rPr lang="zh-CN" altLang="en-US" sz="2400" b="1" dirty="0">
                <a:solidFill>
                  <a:schemeClr val="bg2">
                    <a:lumMod val="10000"/>
                  </a:schemeClr>
                </a:solidFill>
                <a:latin typeface="楷体" panose="02010609060101010101" pitchFamily="49" charset="-122"/>
                <a:ea typeface="楷体" panose="02010609060101010101" pitchFamily="49" charset="-122"/>
              </a:rPr>
              <a:t>规定外，只能在原址使用，不得买卖。</a:t>
            </a:r>
            <a:endParaRPr lang="zh-CN" altLang="en-US" sz="24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anim calcmode="discrete" valueType="clr">
                                      <p:cBhvr override="childStyle">
                                        <p:cTn id="7"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gtEl>
                                        <p:attrNameLst>
                                          <p:attrName>fillcolor</p:attrName>
                                        </p:attrNameLst>
                                      </p:cBhvr>
                                      <p:tavLst>
                                        <p:tav tm="0">
                                          <p:val>
                                            <p:clrVal>
                                              <a:schemeClr val="accent2"/>
                                            </p:clrVal>
                                          </p:val>
                                        </p:tav>
                                        <p:tav tm="50000">
                                          <p:val>
                                            <p:clrVal>
                                              <a:schemeClr val="hlink"/>
                                            </p:clrVal>
                                          </p:val>
                                        </p:tav>
                                      </p:tavLst>
                                    </p:anim>
                                    <p:set>
                                      <p:cBhvr>
                                        <p:cTn id="9" dur="80"/>
                                        <p:tgtEl>
                                          <p:spTgt spid="13"/>
                                        </p:tgtEl>
                                        <p:attrNameLst>
                                          <p:attrName>fill.type</p:attrName>
                                        </p:attrNameLst>
                                      </p:cBhvr>
                                      <p:to>
                                        <p:strVal val="solid"/>
                                      </p:to>
                                    </p:set>
                                  </p:childTnLst>
                                </p:cTn>
                              </p:par>
                            </p:childTnLst>
                          </p:cTn>
                        </p:par>
                        <p:par>
                          <p:cTn id="10" fill="hold">
                            <p:stCondLst>
                              <p:cond delay="124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6"/>
                                        </p:tgtEl>
                                        <p:attrNameLst>
                                          <p:attrName>style.visibility</p:attrName>
                                        </p:attrNameLst>
                                      </p:cBhvr>
                                      <p:to>
                                        <p:strVal val="visible"/>
                                      </p:to>
                                    </p:set>
                                    <p:anim calcmode="discrete" valueType="clr">
                                      <p:cBhvr override="childStyle">
                                        <p:cTn id="13"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6"/>
                                        </p:tgtEl>
                                        <p:attrNameLst>
                                          <p:attrName>fillcolor</p:attrName>
                                        </p:attrNameLst>
                                      </p:cBhvr>
                                      <p:tavLst>
                                        <p:tav tm="0">
                                          <p:val>
                                            <p:clrVal>
                                              <a:schemeClr val="accent2"/>
                                            </p:clrVal>
                                          </p:val>
                                        </p:tav>
                                        <p:tav tm="50000">
                                          <p:val>
                                            <p:clrVal>
                                              <a:schemeClr val="hlink"/>
                                            </p:clrVal>
                                          </p:val>
                                        </p:tav>
                                      </p:tavLst>
                                    </p:anim>
                                    <p:set>
                                      <p:cBhvr>
                                        <p:cTn id="15" dur="80"/>
                                        <p:tgtEl>
                                          <p:spTgt spid="16"/>
                                        </p:tgtEl>
                                        <p:attrNameLst>
                                          <p:attrName>fill.type</p:attrName>
                                        </p:attrNameLst>
                                      </p:cBhvr>
                                      <p:to>
                                        <p:strVal val="solid"/>
                                      </p:to>
                                    </p:set>
                                  </p:childTnLst>
                                </p:cTn>
                              </p:par>
                            </p:childTnLst>
                          </p:cTn>
                        </p:par>
                        <p:par>
                          <p:cTn id="16" fill="hold">
                            <p:stCondLst>
                              <p:cond delay="196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17"/>
                                        </p:tgtEl>
                                        <p:attrNameLst>
                                          <p:attrName>style.visibility</p:attrName>
                                        </p:attrNameLst>
                                      </p:cBhvr>
                                      <p:to>
                                        <p:strVal val="visible"/>
                                      </p:to>
                                    </p:set>
                                    <p:anim calcmode="discrete" valueType="clr">
                                      <p:cBhvr override="childStyle">
                                        <p:cTn id="19"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7"/>
                                        </p:tgtEl>
                                        <p:attrNameLst>
                                          <p:attrName>fillcolor</p:attrName>
                                        </p:attrNameLst>
                                      </p:cBhvr>
                                      <p:tavLst>
                                        <p:tav tm="0">
                                          <p:val>
                                            <p:clrVal>
                                              <a:schemeClr val="accent2"/>
                                            </p:clrVal>
                                          </p:val>
                                        </p:tav>
                                        <p:tav tm="50000">
                                          <p:val>
                                            <p:clrVal>
                                              <a:schemeClr val="hlink"/>
                                            </p:clrVal>
                                          </p:val>
                                        </p:tav>
                                      </p:tavLst>
                                    </p:anim>
                                    <p:set>
                                      <p:cBhvr>
                                        <p:cTn id="21" dur="80"/>
                                        <p:tgtEl>
                                          <p:spTgt spid="17"/>
                                        </p:tgtEl>
                                        <p:attrNameLst>
                                          <p:attrName>fill.type</p:attrName>
                                        </p:attrNameLst>
                                      </p:cBhvr>
                                      <p:to>
                                        <p:strVal val="solid"/>
                                      </p:to>
                                    </p:set>
                                  </p:childTnLst>
                                </p:cTn>
                              </p:par>
                            </p:childTnLst>
                          </p:cTn>
                        </p:par>
                        <p:par>
                          <p:cTn id="22" fill="hold">
                            <p:stCondLst>
                              <p:cond delay="2599"/>
                            </p:stCondLst>
                            <p:childTnLst>
                              <p:par>
                                <p:cTn id="23" presetID="27" presetClass="entr" presetSubtype="0" fill="hold" grpId="0" nodeType="afterEffect">
                                  <p:stCondLst>
                                    <p:cond delay="0"/>
                                  </p:stCondLst>
                                  <p:iterate type="lt">
                                    <p:tmPct val="50000"/>
                                  </p:iterate>
                                  <p:childTnLst>
                                    <p:set>
                                      <p:cBhvr>
                                        <p:cTn id="24" dur="1" fill="hold">
                                          <p:stCondLst>
                                            <p:cond delay="0"/>
                                          </p:stCondLst>
                                        </p:cTn>
                                        <p:tgtEl>
                                          <p:spTgt spid="18"/>
                                        </p:tgtEl>
                                        <p:attrNameLst>
                                          <p:attrName>style.visibility</p:attrName>
                                        </p:attrNameLst>
                                      </p:cBhvr>
                                      <p:to>
                                        <p:strVal val="visible"/>
                                      </p:to>
                                    </p:set>
                                    <p:anim calcmode="discrete" valueType="clr">
                                      <p:cBhvr override="childStyle">
                                        <p:cTn id="25"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8"/>
                                        </p:tgtEl>
                                        <p:attrNameLst>
                                          <p:attrName>fillcolor</p:attrName>
                                        </p:attrNameLst>
                                      </p:cBhvr>
                                      <p:tavLst>
                                        <p:tav tm="0">
                                          <p:val>
                                            <p:clrVal>
                                              <a:schemeClr val="accent2"/>
                                            </p:clrVal>
                                          </p:val>
                                        </p:tav>
                                        <p:tav tm="50000">
                                          <p:val>
                                            <p:clrVal>
                                              <a:schemeClr val="hlink"/>
                                            </p:clrVal>
                                          </p:val>
                                        </p:tav>
                                      </p:tavLst>
                                    </p:anim>
                                    <p:set>
                                      <p:cBhvr>
                                        <p:cTn id="27" dur="80"/>
                                        <p:tgtEl>
                                          <p:spTgt spid="18"/>
                                        </p:tgtEl>
                                        <p:attrNameLst>
                                          <p:attrName>fill.type</p:attrName>
                                        </p:attrNameLst>
                                      </p:cBhvr>
                                      <p:to>
                                        <p:strVal val="solid"/>
                                      </p:to>
                                    </p:set>
                                  </p:childTnLst>
                                </p:cTn>
                              </p:par>
                            </p:childTnLst>
                          </p:cTn>
                        </p:par>
                        <p:par>
                          <p:cTn id="28" fill="hold">
                            <p:stCondLst>
                              <p:cond delay="3720"/>
                            </p:stCondLst>
                            <p:childTnLst>
                              <p:par>
                                <p:cTn id="29" presetID="27" presetClass="entr" presetSubtype="0" fill="hold" grpId="0" nodeType="afterEffect">
                                  <p:stCondLst>
                                    <p:cond delay="0"/>
                                  </p:stCondLst>
                                  <p:iterate type="lt">
                                    <p:tmPct val="50000"/>
                                  </p:iterate>
                                  <p:childTnLst>
                                    <p:set>
                                      <p:cBhvr>
                                        <p:cTn id="30" dur="1" fill="hold">
                                          <p:stCondLst>
                                            <p:cond delay="0"/>
                                          </p:stCondLst>
                                        </p:cTn>
                                        <p:tgtEl>
                                          <p:spTgt spid="19"/>
                                        </p:tgtEl>
                                        <p:attrNameLst>
                                          <p:attrName>style.visibility</p:attrName>
                                        </p:attrNameLst>
                                      </p:cBhvr>
                                      <p:to>
                                        <p:strVal val="visible"/>
                                      </p:to>
                                    </p:set>
                                    <p:anim calcmode="discrete" valueType="clr">
                                      <p:cBhvr override="childStyle">
                                        <p:cTn id="31" dur="80"/>
                                        <p:tgtEl>
                                          <p:spTgt spid="19"/>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19"/>
                                        </p:tgtEl>
                                        <p:attrNameLst>
                                          <p:attrName>fillcolor</p:attrName>
                                        </p:attrNameLst>
                                      </p:cBhvr>
                                      <p:tavLst>
                                        <p:tav tm="0">
                                          <p:val>
                                            <p:clrVal>
                                              <a:schemeClr val="accent2"/>
                                            </p:clrVal>
                                          </p:val>
                                        </p:tav>
                                        <p:tav tm="50000">
                                          <p:val>
                                            <p:clrVal>
                                              <a:schemeClr val="hlink"/>
                                            </p:clrVal>
                                          </p:val>
                                        </p:tav>
                                      </p:tavLst>
                                    </p:anim>
                                    <p:set>
                                      <p:cBhvr>
                                        <p:cTn id="33" dur="80"/>
                                        <p:tgtEl>
                                          <p:spTgt spid="19"/>
                                        </p:tgtEl>
                                        <p:attrNameLst>
                                          <p:attrName>fill.type</p:attrName>
                                        </p:attrNameLst>
                                      </p:cBhvr>
                                      <p:to>
                                        <p:strVal val="solid"/>
                                      </p:to>
                                    </p:set>
                                  </p:childTnLst>
                                </p:cTn>
                              </p:par>
                            </p:childTnLst>
                          </p:cTn>
                        </p:par>
                        <p:par>
                          <p:cTn id="34" fill="hold">
                            <p:stCondLst>
                              <p:cond delay="4280"/>
                            </p:stCondLst>
                            <p:childTnLst>
                              <p:par>
                                <p:cTn id="35" presetID="27" presetClass="entr" presetSubtype="0" fill="hold" grpId="0" nodeType="afterEffect">
                                  <p:stCondLst>
                                    <p:cond delay="0"/>
                                  </p:stCondLst>
                                  <p:iterate type="lt">
                                    <p:tmPct val="50000"/>
                                  </p:iterate>
                                  <p:childTnLst>
                                    <p:set>
                                      <p:cBhvr>
                                        <p:cTn id="36" dur="1" fill="hold">
                                          <p:stCondLst>
                                            <p:cond delay="0"/>
                                          </p:stCondLst>
                                        </p:cTn>
                                        <p:tgtEl>
                                          <p:spTgt spid="20"/>
                                        </p:tgtEl>
                                        <p:attrNameLst>
                                          <p:attrName>style.visibility</p:attrName>
                                        </p:attrNameLst>
                                      </p:cBhvr>
                                      <p:to>
                                        <p:strVal val="visible"/>
                                      </p:to>
                                    </p:set>
                                    <p:anim calcmode="discrete" valueType="clr">
                                      <p:cBhvr override="childStyle">
                                        <p:cTn id="37"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20"/>
                                        </p:tgtEl>
                                        <p:attrNameLst>
                                          <p:attrName>fillcolor</p:attrName>
                                        </p:attrNameLst>
                                      </p:cBhvr>
                                      <p:tavLst>
                                        <p:tav tm="0">
                                          <p:val>
                                            <p:clrVal>
                                              <a:schemeClr val="accent2"/>
                                            </p:clrVal>
                                          </p:val>
                                        </p:tav>
                                        <p:tav tm="50000">
                                          <p:val>
                                            <p:clrVal>
                                              <a:schemeClr val="hlink"/>
                                            </p:clrVal>
                                          </p:val>
                                        </p:tav>
                                      </p:tavLst>
                                    </p:anim>
                                    <p:set>
                                      <p:cBhvr>
                                        <p:cTn id="39" dur="80"/>
                                        <p:tgtEl>
                                          <p:spTgt spid="20"/>
                                        </p:tgtEl>
                                        <p:attrNameLst>
                                          <p:attrName>fill.type</p:attrName>
                                        </p:attrNameLst>
                                      </p:cBhvr>
                                      <p:to>
                                        <p:strVal val="solid"/>
                                      </p:to>
                                    </p:set>
                                  </p:childTnLst>
                                </p:cTn>
                              </p:par>
                            </p:childTnLst>
                          </p:cTn>
                        </p:par>
                      </p:childTnLst>
                    </p:cTn>
                  </p:par>
                  <p:par>
                    <p:cTn id="40" fill="hold">
                      <p:stCondLst>
                        <p:cond delay="indefinite"/>
                      </p:stCondLst>
                      <p:childTnLst>
                        <p:par>
                          <p:cTn id="41" fill="hold">
                            <p:stCondLst>
                              <p:cond delay="0"/>
                            </p:stCondLst>
                            <p:childTnLst>
                              <p:par>
                                <p:cTn id="42" presetID="12" presetClass="entr" presetSubtype="8" fill="hold" grpId="0" nodeType="click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slide(fromLeft)">
                                      <p:cBhvr>
                                        <p:cTn id="44" dur="500"/>
                                        <p:tgtEl>
                                          <p:spTgt spid="21"/>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8"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slide(fromLeft)">
                                      <p:cBhvr>
                                        <p:cTn id="49" dur="50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8"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slide(fromLeft)">
                                      <p:cBhvr>
                                        <p:cTn id="5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P spid="18" grpId="0"/>
      <p:bldP spid="19" grpId="0"/>
      <p:bldP spid="20" grpId="0"/>
      <p:bldP spid="21" grpId="0"/>
      <p:bldP spid="22" grpId="0"/>
      <p:bldP spid="2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2" name="标题 1"/>
          <p:cNvSpPr txBox="1"/>
          <p:nvPr/>
        </p:nvSpPr>
        <p:spPr>
          <a:xfrm>
            <a:off x="179512" y="836712"/>
            <a:ext cx="871296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3.9</a:t>
            </a:r>
            <a:r>
              <a:rPr lang="zh-CN" altLang="en-US" sz="3000" b="1" dirty="0">
                <a:latin typeface="黑体" panose="02010609060101010101" pitchFamily="49" charset="-122"/>
                <a:ea typeface="黑体" panose="02010609060101010101" pitchFamily="49" charset="-122"/>
              </a:rPr>
              <a:t>、停用</a:t>
            </a:r>
            <a:endParaRPr lang="zh-CN" altLang="en-US" sz="3000" b="1" dirty="0">
              <a:latin typeface="黑体" panose="02010609060101010101" pitchFamily="49" charset="-122"/>
              <a:ea typeface="黑体" panose="02010609060101010101" pitchFamily="49" charset="-122"/>
            </a:endParaRPr>
          </a:p>
        </p:txBody>
      </p:sp>
      <p:sp>
        <p:nvSpPr>
          <p:cNvPr id="13" name="标题 1"/>
          <p:cNvSpPr txBox="1"/>
          <p:nvPr/>
        </p:nvSpPr>
        <p:spPr>
          <a:xfrm>
            <a:off x="323528" y="1268760"/>
            <a:ext cx="8748464" cy="2664296"/>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◆特种设备拟停用</a:t>
            </a:r>
            <a:r>
              <a:rPr lang="en-US" altLang="zh-CN" sz="2500" b="1" dirty="0">
                <a:latin typeface="黑体" panose="02010609060101010101" pitchFamily="49" charset="-122"/>
                <a:ea typeface="黑体" panose="02010609060101010101" pitchFamily="49" charset="-122"/>
              </a:rPr>
              <a:t>1</a:t>
            </a:r>
            <a:r>
              <a:rPr lang="zh-CN" altLang="en-US" sz="2500" b="1" dirty="0">
                <a:latin typeface="黑体" panose="02010609060101010101" pitchFamily="49" charset="-122"/>
                <a:ea typeface="黑体" panose="02010609060101010101" pitchFamily="49" charset="-122"/>
              </a:rPr>
              <a:t>年以上的，使用单位应当采取有效的保护措施，并且设置停用标志，在停用后</a:t>
            </a:r>
            <a:r>
              <a:rPr lang="en-US" altLang="zh-CN" sz="2500" b="1" dirty="0">
                <a:latin typeface="黑体" panose="02010609060101010101" pitchFamily="49" charset="-122"/>
                <a:ea typeface="黑体" panose="02010609060101010101" pitchFamily="49" charset="-122"/>
              </a:rPr>
              <a:t>30</a:t>
            </a:r>
            <a:r>
              <a:rPr lang="zh-CN" altLang="en-US" sz="2500" b="1" dirty="0">
                <a:latin typeface="黑体" panose="02010609060101010101" pitchFamily="49" charset="-122"/>
                <a:ea typeface="黑体" panose="02010609060101010101" pitchFamily="49" charset="-122"/>
              </a:rPr>
              <a:t>日内填写</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特种设备停用报废注销登记表</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格式见附件</a:t>
            </a:r>
            <a:r>
              <a:rPr lang="en-US" altLang="zh-CN" sz="2500" b="1" dirty="0">
                <a:latin typeface="黑体" panose="02010609060101010101" pitchFamily="49" charset="-122"/>
                <a:ea typeface="黑体" panose="02010609060101010101" pitchFamily="49" charset="-122"/>
              </a:rPr>
              <a:t>F)</a:t>
            </a:r>
            <a:r>
              <a:rPr lang="zh-CN" altLang="en-US" sz="2500" b="1" dirty="0">
                <a:latin typeface="黑体" panose="02010609060101010101" pitchFamily="49" charset="-122"/>
                <a:ea typeface="黑体" panose="02010609060101010101" pitchFamily="49" charset="-122"/>
              </a:rPr>
              <a:t>，告知登记机关。重新启用时，使用单位应当进行自行检查，到使用登记机关办理启用手续；超过定期检验有效期的，应当按照定期检验的有关要求进行检验。</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1" name="标题 1"/>
          <p:cNvSpPr txBox="1"/>
          <p:nvPr/>
        </p:nvSpPr>
        <p:spPr>
          <a:xfrm>
            <a:off x="286892" y="3573016"/>
            <a:ext cx="8605588" cy="648072"/>
          </a:xfrm>
          <a:prstGeom prst="rect">
            <a:avLst/>
          </a:prstGeom>
        </p:spPr>
        <p:txBody>
          <a:bodyPr vert="horz" rtlCol="0" anchor="ctr">
            <a:noAutofit/>
          </a:bodyPr>
          <a:lstStyle/>
          <a:p>
            <a:pPr lvl="0">
              <a:spcBef>
                <a:spcPct val="0"/>
              </a:spcBef>
              <a:defRPr/>
            </a:pPr>
            <a:r>
              <a:rPr lang="zh-CN" altLang="en-US" sz="2400" b="1" dirty="0" smtClean="0">
                <a:solidFill>
                  <a:srgbClr val="FFFF00"/>
                </a:solidFill>
                <a:latin typeface="楷体" panose="02010609060101010101" pitchFamily="49" charset="-122"/>
                <a:ea typeface="楷体" panose="02010609060101010101" pitchFamily="49" charset="-122"/>
              </a:rPr>
              <a:t>★</a:t>
            </a:r>
            <a:r>
              <a:rPr lang="zh-CN" altLang="en-US" sz="2400" b="1" dirty="0" smtClean="0">
                <a:solidFill>
                  <a:schemeClr val="bg2">
                    <a:lumMod val="10000"/>
                  </a:schemeClr>
                </a:solidFill>
                <a:latin typeface="楷体" panose="02010609060101010101" pitchFamily="49" charset="-122"/>
                <a:ea typeface="楷体" panose="02010609060101010101" pitchFamily="49" charset="-122"/>
              </a:rPr>
              <a:t>停用</a:t>
            </a:r>
            <a:r>
              <a:rPr lang="zh-CN" altLang="en-US" sz="2400" b="1" dirty="0">
                <a:solidFill>
                  <a:schemeClr val="bg2">
                    <a:lumMod val="10000"/>
                  </a:schemeClr>
                </a:solidFill>
                <a:latin typeface="楷体" panose="02010609060101010101" pitchFamily="49" charset="-122"/>
                <a:ea typeface="楷体" panose="02010609060101010101" pitchFamily="49" charset="-122"/>
              </a:rPr>
              <a:t>（</a:t>
            </a:r>
            <a:r>
              <a:rPr lang="en-US" altLang="zh-CN" sz="2400" b="1" dirty="0">
                <a:solidFill>
                  <a:schemeClr val="bg2">
                    <a:lumMod val="10000"/>
                  </a:schemeClr>
                </a:solidFill>
                <a:latin typeface="楷体" panose="02010609060101010101" pitchFamily="49" charset="-122"/>
                <a:ea typeface="楷体" panose="02010609060101010101" pitchFamily="49" charset="-122"/>
              </a:rPr>
              <a:t>1</a:t>
            </a:r>
            <a:r>
              <a:rPr lang="zh-CN" altLang="en-US" sz="2400" b="1" dirty="0">
                <a:solidFill>
                  <a:schemeClr val="bg2">
                    <a:lumMod val="10000"/>
                  </a:schemeClr>
                </a:solidFill>
                <a:latin typeface="楷体" panose="02010609060101010101" pitchFamily="49" charset="-122"/>
                <a:ea typeface="楷体" panose="02010609060101010101" pitchFamily="49" charset="-122"/>
              </a:rPr>
              <a:t>年以上）：设置停用</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保护措施</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告知登记机关；</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22" name="标题 1"/>
          <p:cNvSpPr txBox="1"/>
          <p:nvPr/>
        </p:nvSpPr>
        <p:spPr>
          <a:xfrm>
            <a:off x="323528" y="4077072"/>
            <a:ext cx="8605588" cy="72008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启用：自行检查（超过定期检验有效期的要定检）</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办理启用手续；</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23" name="标题 1"/>
          <p:cNvSpPr txBox="1"/>
          <p:nvPr/>
        </p:nvSpPr>
        <p:spPr>
          <a:xfrm>
            <a:off x="323528" y="4725144"/>
            <a:ext cx="8605588" cy="216024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举例：锅炉停炉维护保养</a:t>
            </a:r>
            <a:endParaRPr lang="en-US" altLang="zh-CN" sz="2400" b="1" dirty="0">
              <a:solidFill>
                <a:schemeClr val="bg2">
                  <a:lumMod val="10000"/>
                </a:schemeClr>
              </a:solidFill>
              <a:latin typeface="楷体" panose="02010609060101010101" pitchFamily="49" charset="-122"/>
              <a:ea typeface="楷体" panose="02010609060101010101" pitchFamily="49" charset="-122"/>
            </a:endParaRPr>
          </a:p>
          <a:p>
            <a:pPr lvl="0">
              <a:spcBef>
                <a:spcPct val="0"/>
              </a:spcBef>
              <a:defRPr/>
            </a:pPr>
            <a:r>
              <a:rPr lang="zh-CN" altLang="en-US" sz="2400" b="1" dirty="0">
                <a:solidFill>
                  <a:schemeClr val="bg2">
                    <a:lumMod val="10000"/>
                  </a:schemeClr>
                </a:solidFill>
                <a:latin typeface="楷体" panose="02010609060101010101" pitchFamily="49" charset="-122"/>
                <a:ea typeface="楷体" panose="02010609060101010101" pitchFamily="49" charset="-122"/>
              </a:rPr>
              <a:t>（</a:t>
            </a:r>
            <a:r>
              <a:rPr lang="en-US" altLang="zh-CN" sz="2400" b="1" dirty="0">
                <a:solidFill>
                  <a:schemeClr val="bg2">
                    <a:lumMod val="10000"/>
                  </a:schemeClr>
                </a:solidFill>
                <a:latin typeface="楷体" panose="02010609060101010101" pitchFamily="49" charset="-122"/>
                <a:ea typeface="楷体" panose="02010609060101010101" pitchFamily="49" charset="-122"/>
              </a:rPr>
              <a:t>1</a:t>
            </a:r>
            <a:r>
              <a:rPr lang="zh-CN" altLang="en-US" sz="2400" b="1" dirty="0">
                <a:solidFill>
                  <a:schemeClr val="bg2">
                    <a:lumMod val="10000"/>
                  </a:schemeClr>
                </a:solidFill>
                <a:latin typeface="楷体" panose="02010609060101010101" pitchFamily="49" charset="-122"/>
                <a:ea typeface="楷体" panose="02010609060101010101" pitchFamily="49" charset="-122"/>
              </a:rPr>
              <a:t>）排污、清洁、保护措施防止氧腐蚀（尽量减少空气中的氧与锅炉受热面接触）；</a:t>
            </a:r>
            <a:endParaRPr lang="en-US" altLang="zh-CN" sz="2400" b="1" dirty="0">
              <a:solidFill>
                <a:schemeClr val="bg2">
                  <a:lumMod val="10000"/>
                </a:schemeClr>
              </a:solidFill>
              <a:latin typeface="楷体" panose="02010609060101010101" pitchFamily="49" charset="-122"/>
              <a:ea typeface="楷体" panose="02010609060101010101" pitchFamily="49" charset="-122"/>
            </a:endParaRPr>
          </a:p>
          <a:p>
            <a:pPr lvl="0">
              <a:spcBef>
                <a:spcPct val="0"/>
              </a:spcBef>
              <a:defRPr/>
            </a:pPr>
            <a:r>
              <a:rPr lang="zh-CN" altLang="en-US" sz="2400" b="1" dirty="0">
                <a:solidFill>
                  <a:schemeClr val="bg2">
                    <a:lumMod val="10000"/>
                  </a:schemeClr>
                </a:solidFill>
                <a:latin typeface="楷体" panose="02010609060101010101" pitchFamily="49" charset="-122"/>
                <a:ea typeface="楷体" panose="02010609060101010101" pitchFamily="49" charset="-122"/>
              </a:rPr>
              <a:t>（</a:t>
            </a:r>
            <a:r>
              <a:rPr lang="en-US" altLang="zh-CN" sz="2400" b="1" dirty="0">
                <a:solidFill>
                  <a:schemeClr val="bg2">
                    <a:lumMod val="10000"/>
                  </a:schemeClr>
                </a:solidFill>
                <a:latin typeface="楷体" panose="02010609060101010101" pitchFamily="49" charset="-122"/>
                <a:ea typeface="楷体" panose="02010609060101010101" pitchFamily="49" charset="-122"/>
              </a:rPr>
              <a:t>2</a:t>
            </a:r>
            <a:r>
              <a:rPr lang="zh-CN" altLang="en-US" sz="2400" b="1" dirty="0">
                <a:solidFill>
                  <a:schemeClr val="bg2">
                    <a:lumMod val="10000"/>
                  </a:schemeClr>
                </a:solidFill>
                <a:latin typeface="楷体" panose="02010609060101010101" pitchFamily="49" charset="-122"/>
                <a:ea typeface="楷体" panose="02010609060101010101" pitchFamily="49" charset="-122"/>
              </a:rPr>
              <a:t>）湿法保养（防冻措施）、干法保养和热法保养和充气保养（备用锅炉）</a:t>
            </a:r>
            <a:endParaRPr lang="en-US" altLang="zh-CN" sz="2400" b="1" dirty="0">
              <a:solidFill>
                <a:schemeClr val="bg2">
                  <a:lumMod val="10000"/>
                </a:schemeClr>
              </a:solidFill>
              <a:latin typeface="楷体" panose="02010609060101010101" pitchFamily="49" charset="-122"/>
              <a:ea typeface="楷体" panose="02010609060101010101" pitchFamily="49" charset="-122"/>
            </a:endParaRPr>
          </a:p>
          <a:p>
            <a:pPr lvl="0">
              <a:spcBef>
                <a:spcPct val="0"/>
              </a:spcBef>
              <a:defRPr/>
            </a:pPr>
            <a:r>
              <a:rPr lang="zh-CN" altLang="en-US" sz="2400" b="1" dirty="0">
                <a:solidFill>
                  <a:schemeClr val="bg2">
                    <a:lumMod val="10000"/>
                  </a:schemeClr>
                </a:solidFill>
                <a:latin typeface="楷体" panose="02010609060101010101" pitchFamily="49" charset="-122"/>
                <a:ea typeface="楷体" panose="02010609060101010101" pitchFamily="49" charset="-122"/>
              </a:rPr>
              <a:t>（</a:t>
            </a:r>
            <a:r>
              <a:rPr lang="en-US" altLang="zh-CN" sz="2400" b="1" dirty="0">
                <a:solidFill>
                  <a:schemeClr val="bg2">
                    <a:lumMod val="10000"/>
                  </a:schemeClr>
                </a:solidFill>
                <a:latin typeface="楷体" panose="02010609060101010101" pitchFamily="49" charset="-122"/>
                <a:ea typeface="楷体" panose="02010609060101010101" pitchFamily="49" charset="-122"/>
              </a:rPr>
              <a:t>3</a:t>
            </a:r>
            <a:r>
              <a:rPr lang="zh-CN" altLang="en-US" sz="2400" b="1" dirty="0">
                <a:solidFill>
                  <a:schemeClr val="bg2">
                    <a:lumMod val="10000"/>
                  </a:schemeClr>
                </a:solidFill>
                <a:latin typeface="楷体" panose="02010609060101010101" pitchFamily="49" charset="-122"/>
                <a:ea typeface="楷体" panose="02010609060101010101" pitchFamily="49" charset="-122"/>
              </a:rPr>
              <a:t>）封存、标识、定期对内部进行检查。</a:t>
            </a:r>
            <a:endParaRPr lang="zh-CN" altLang="en-US" sz="24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anim calcmode="discrete" valueType="clr">
                                      <p:cBhvr override="childStyle">
                                        <p:cTn id="7"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gtEl>
                                        <p:attrNameLst>
                                          <p:attrName>fillcolor</p:attrName>
                                        </p:attrNameLst>
                                      </p:cBhvr>
                                      <p:tavLst>
                                        <p:tav tm="0">
                                          <p:val>
                                            <p:clrVal>
                                              <a:schemeClr val="accent2"/>
                                            </p:clrVal>
                                          </p:val>
                                        </p:tav>
                                        <p:tav tm="50000">
                                          <p:val>
                                            <p:clrVal>
                                              <a:schemeClr val="hlink"/>
                                            </p:clrVal>
                                          </p:val>
                                        </p:tav>
                                      </p:tavLst>
                                    </p:anim>
                                    <p:set>
                                      <p:cBhvr>
                                        <p:cTn id="9" dur="80"/>
                                        <p:tgtEl>
                                          <p:spTgt spid="13"/>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slide(fromLeft)">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slide(fromLeft)">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slide(fromLeft)">
                                      <p:cBhvr>
                                        <p:cTn id="2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1" grpId="0"/>
      <p:bldP spid="22" grpId="0"/>
      <p:bldP spid="23"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2" name="标题 1"/>
          <p:cNvSpPr txBox="1"/>
          <p:nvPr/>
        </p:nvSpPr>
        <p:spPr>
          <a:xfrm>
            <a:off x="179512" y="836712"/>
            <a:ext cx="871296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3.10</a:t>
            </a:r>
            <a:r>
              <a:rPr lang="zh-CN" altLang="en-US" sz="3000" b="1" dirty="0">
                <a:latin typeface="黑体" panose="02010609060101010101" pitchFamily="49" charset="-122"/>
                <a:ea typeface="黑体" panose="02010609060101010101" pitchFamily="49" charset="-122"/>
              </a:rPr>
              <a:t>、报废</a:t>
            </a:r>
            <a:endParaRPr lang="zh-CN" altLang="en-US" sz="3000" b="1" dirty="0">
              <a:latin typeface="黑体" panose="02010609060101010101" pitchFamily="49" charset="-122"/>
              <a:ea typeface="黑体" panose="02010609060101010101" pitchFamily="49" charset="-122"/>
            </a:endParaRPr>
          </a:p>
        </p:txBody>
      </p:sp>
      <p:sp>
        <p:nvSpPr>
          <p:cNvPr id="13" name="标题 1"/>
          <p:cNvSpPr txBox="1"/>
          <p:nvPr/>
        </p:nvSpPr>
        <p:spPr>
          <a:xfrm>
            <a:off x="323528" y="1268760"/>
            <a:ext cx="8748464" cy="2664296"/>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对存在严重事故隐患，无改造、修理价值的特种设备，或者达到安全技术规范规定的报废期限的，应当及时予以报废，产权单位应当采取必要措施消除该特种设备的使用功能。特种设备报废时，按台（套）登记的特种设备应当办理报废手续，填写</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特种设备停用报废注销登记表</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，向登记机关办理报废手续，并且将使用登记证交回登记机关。</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9" name="标题 1"/>
          <p:cNvSpPr txBox="1"/>
          <p:nvPr/>
        </p:nvSpPr>
        <p:spPr>
          <a:xfrm>
            <a:off x="323528" y="3849647"/>
            <a:ext cx="8748464" cy="821953"/>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◆非产权所有者的使用单位经产权单位授权办理特种设备报废注销手续时，需提供产权单位的书面委托或者授权文件。</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323528" y="4838418"/>
            <a:ext cx="8748464" cy="1110862"/>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◆使用单位和产权单位注销、倒闭、迁移或者</a:t>
            </a:r>
            <a:r>
              <a:rPr lang="zh-CN" altLang="en-US" sz="2500" b="1" dirty="0">
                <a:solidFill>
                  <a:srgbClr val="FF0000"/>
                </a:solidFill>
                <a:latin typeface="黑体" panose="02010609060101010101" pitchFamily="49" charset="-122"/>
                <a:ea typeface="黑体" panose="02010609060101010101" pitchFamily="49" charset="-122"/>
              </a:rPr>
              <a:t>失联</a:t>
            </a:r>
            <a:r>
              <a:rPr lang="zh-CN" altLang="en-US" sz="2500" b="1" dirty="0">
                <a:latin typeface="黑体" panose="02010609060101010101" pitchFamily="49" charset="-122"/>
                <a:ea typeface="黑体" panose="02010609060101010101" pitchFamily="49" charset="-122"/>
              </a:rPr>
              <a:t>，未办理特种设备注销手续的，使用登记机关可以采用公告的方式停用或者注销相关特种设备。</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anim calcmode="discrete" valueType="clr">
                                      <p:cBhvr override="childStyle">
                                        <p:cTn id="7"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gtEl>
                                        <p:attrNameLst>
                                          <p:attrName>fillcolor</p:attrName>
                                        </p:attrNameLst>
                                      </p:cBhvr>
                                      <p:tavLst>
                                        <p:tav tm="0">
                                          <p:val>
                                            <p:clrVal>
                                              <a:schemeClr val="accent2"/>
                                            </p:clrVal>
                                          </p:val>
                                        </p:tav>
                                        <p:tav tm="50000">
                                          <p:val>
                                            <p:clrVal>
                                              <a:schemeClr val="hlink"/>
                                            </p:clrVal>
                                          </p:val>
                                        </p:tav>
                                      </p:tavLst>
                                    </p:anim>
                                    <p:set>
                                      <p:cBhvr>
                                        <p:cTn id="9" dur="80"/>
                                        <p:tgtEl>
                                          <p:spTgt spid="13"/>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9"/>
                                        </p:tgtEl>
                                        <p:attrNameLst>
                                          <p:attrName>style.visibility</p:attrName>
                                        </p:attrNameLst>
                                      </p:cBhvr>
                                      <p:to>
                                        <p:strVal val="visible"/>
                                      </p:to>
                                    </p:set>
                                    <p:anim calcmode="discrete" valueType="clr">
                                      <p:cBhvr override="childStyle">
                                        <p:cTn id="14"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9"/>
                                        </p:tgtEl>
                                        <p:attrNameLst>
                                          <p:attrName>fillcolor</p:attrName>
                                        </p:attrNameLst>
                                      </p:cBhvr>
                                      <p:tavLst>
                                        <p:tav tm="0">
                                          <p:val>
                                            <p:clrVal>
                                              <a:schemeClr val="accent2"/>
                                            </p:clrVal>
                                          </p:val>
                                        </p:tav>
                                        <p:tav tm="50000">
                                          <p:val>
                                            <p:clrVal>
                                              <a:schemeClr val="hlink"/>
                                            </p:clrVal>
                                          </p:val>
                                        </p:tav>
                                      </p:tavLst>
                                    </p:anim>
                                    <p:set>
                                      <p:cBhvr>
                                        <p:cTn id="16" dur="80"/>
                                        <p:tgtEl>
                                          <p:spTgt spid="9"/>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0"/>
                                        </p:tgtEl>
                                        <p:attrNameLst>
                                          <p:attrName>style.visibility</p:attrName>
                                        </p:attrNameLst>
                                      </p:cBhvr>
                                      <p:to>
                                        <p:strVal val="visible"/>
                                      </p:to>
                                    </p:set>
                                    <p:anim calcmode="discrete" valueType="clr">
                                      <p:cBhvr override="childStyle">
                                        <p:cTn id="21"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0"/>
                                        </p:tgtEl>
                                        <p:attrNameLst>
                                          <p:attrName>fillcolor</p:attrName>
                                        </p:attrNameLst>
                                      </p:cBhvr>
                                      <p:tavLst>
                                        <p:tav tm="0">
                                          <p:val>
                                            <p:clrVal>
                                              <a:schemeClr val="accent2"/>
                                            </p:clrVal>
                                          </p:val>
                                        </p:tav>
                                        <p:tav tm="50000">
                                          <p:val>
                                            <p:clrVal>
                                              <a:schemeClr val="hlink"/>
                                            </p:clrVal>
                                          </p:val>
                                        </p:tav>
                                      </p:tavLst>
                                    </p:anim>
                                    <p:set>
                                      <p:cBhvr>
                                        <p:cTn id="23" dur="80"/>
                                        <p:tgtEl>
                                          <p:spTgt spid="1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9" grpId="0"/>
      <p:bldP spid="1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2" name="标题 1"/>
          <p:cNvSpPr txBox="1"/>
          <p:nvPr/>
        </p:nvSpPr>
        <p:spPr>
          <a:xfrm>
            <a:off x="179512" y="836712"/>
            <a:ext cx="871296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3.10</a:t>
            </a:r>
            <a:r>
              <a:rPr lang="zh-CN" altLang="en-US" sz="3000" b="1" dirty="0">
                <a:latin typeface="黑体" panose="02010609060101010101" pitchFamily="49" charset="-122"/>
                <a:ea typeface="黑体" panose="02010609060101010101" pitchFamily="49" charset="-122"/>
              </a:rPr>
              <a:t>、报废</a:t>
            </a:r>
            <a:endParaRPr lang="zh-CN" altLang="en-US" sz="3000" b="1" dirty="0">
              <a:latin typeface="黑体" panose="02010609060101010101" pitchFamily="49" charset="-122"/>
              <a:ea typeface="黑体" panose="02010609060101010101" pitchFamily="49" charset="-122"/>
            </a:endParaRPr>
          </a:p>
        </p:txBody>
      </p:sp>
      <p:sp>
        <p:nvSpPr>
          <p:cNvPr id="8" name="标题 1"/>
          <p:cNvSpPr txBox="1"/>
          <p:nvPr/>
        </p:nvSpPr>
        <p:spPr>
          <a:xfrm>
            <a:off x="286892" y="1374052"/>
            <a:ext cx="8605588" cy="104683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报废条件：</a:t>
            </a:r>
            <a:endParaRPr lang="en-US" altLang="zh-CN" sz="2400" b="1" dirty="0">
              <a:solidFill>
                <a:schemeClr val="bg2">
                  <a:lumMod val="10000"/>
                </a:schemeClr>
              </a:solidFill>
              <a:latin typeface="楷体" panose="02010609060101010101" pitchFamily="49" charset="-122"/>
              <a:ea typeface="楷体" panose="02010609060101010101" pitchFamily="49" charset="-122"/>
            </a:endParaRPr>
          </a:p>
          <a:p>
            <a:pPr lvl="0">
              <a:spcBef>
                <a:spcPct val="0"/>
              </a:spcBef>
              <a:defRPr/>
            </a:pPr>
            <a:r>
              <a:rPr lang="zh-CN" altLang="en-US" sz="2400" b="1" dirty="0">
                <a:solidFill>
                  <a:schemeClr val="bg2">
                    <a:lumMod val="10000"/>
                  </a:schemeClr>
                </a:solidFill>
                <a:latin typeface="楷体" panose="02010609060101010101" pitchFamily="49" charset="-122"/>
                <a:ea typeface="楷体" panose="02010609060101010101" pitchFamily="49" charset="-122"/>
              </a:rPr>
              <a:t>  （</a:t>
            </a:r>
            <a:r>
              <a:rPr lang="en-US" altLang="zh-CN" sz="2400" b="1" dirty="0">
                <a:solidFill>
                  <a:schemeClr val="bg2">
                    <a:lumMod val="10000"/>
                  </a:schemeClr>
                </a:solidFill>
                <a:latin typeface="楷体" panose="02010609060101010101" pitchFamily="49" charset="-122"/>
                <a:ea typeface="楷体" panose="02010609060101010101" pitchFamily="49" charset="-122"/>
              </a:rPr>
              <a:t>1</a:t>
            </a:r>
            <a:r>
              <a:rPr lang="zh-CN" altLang="en-US" sz="2400" b="1" dirty="0">
                <a:solidFill>
                  <a:schemeClr val="bg2">
                    <a:lumMod val="10000"/>
                  </a:schemeClr>
                </a:solidFill>
                <a:latin typeface="楷体" panose="02010609060101010101" pitchFamily="49" charset="-122"/>
                <a:ea typeface="楷体" panose="02010609060101010101" pitchFamily="49" charset="-122"/>
              </a:rPr>
              <a:t>）存在</a:t>
            </a:r>
            <a:r>
              <a:rPr lang="zh-CN" altLang="en-US" sz="2400" b="1" dirty="0">
                <a:solidFill>
                  <a:srgbClr val="FF0000"/>
                </a:solidFill>
                <a:latin typeface="楷体" panose="02010609060101010101" pitchFamily="49" charset="-122"/>
                <a:ea typeface="楷体" panose="02010609060101010101" pitchFamily="49" charset="-122"/>
              </a:rPr>
              <a:t>严重事故隐患</a:t>
            </a:r>
            <a:r>
              <a:rPr lang="zh-CN" altLang="en-US"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accent6">
                    <a:lumMod val="75000"/>
                  </a:schemeClr>
                </a:solidFill>
                <a:latin typeface="楷体" panose="02010609060101010101" pitchFamily="49" charset="-122"/>
                <a:ea typeface="楷体" panose="02010609060101010101" pitchFamily="49" charset="-122"/>
              </a:rPr>
              <a:t>无改造、修理价值</a:t>
            </a:r>
            <a:endParaRPr lang="en-US" altLang="zh-CN" sz="2400" b="1" dirty="0">
              <a:solidFill>
                <a:schemeClr val="accent6">
                  <a:lumMod val="75000"/>
                </a:schemeClr>
              </a:solidFill>
              <a:latin typeface="楷体" panose="02010609060101010101" pitchFamily="49" charset="-122"/>
              <a:ea typeface="楷体" panose="02010609060101010101" pitchFamily="49" charset="-122"/>
            </a:endParaRPr>
          </a:p>
          <a:p>
            <a:pPr lvl="0">
              <a:spcBef>
                <a:spcPct val="0"/>
              </a:spcBef>
              <a:defRPr/>
            </a:pPr>
            <a:r>
              <a:rPr lang="zh-CN" altLang="en-US" sz="2400" b="1" dirty="0">
                <a:solidFill>
                  <a:schemeClr val="bg2">
                    <a:lumMod val="10000"/>
                  </a:schemeClr>
                </a:solidFill>
                <a:latin typeface="楷体" panose="02010609060101010101" pitchFamily="49" charset="-122"/>
                <a:ea typeface="楷体" panose="02010609060101010101" pitchFamily="49" charset="-122"/>
              </a:rPr>
              <a:t>  （</a:t>
            </a:r>
            <a:r>
              <a:rPr lang="en-US" altLang="zh-CN" sz="2400" b="1" dirty="0">
                <a:solidFill>
                  <a:schemeClr val="bg2">
                    <a:lumMod val="10000"/>
                  </a:schemeClr>
                </a:solidFill>
                <a:latin typeface="楷体" panose="02010609060101010101" pitchFamily="49" charset="-122"/>
                <a:ea typeface="楷体" panose="02010609060101010101" pitchFamily="49" charset="-122"/>
              </a:rPr>
              <a:t>2</a:t>
            </a:r>
            <a:r>
              <a:rPr lang="zh-CN" altLang="en-US"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rgbClr val="FF00FF"/>
                </a:solidFill>
                <a:latin typeface="楷体" panose="02010609060101010101" pitchFamily="49" charset="-122"/>
                <a:ea typeface="楷体" panose="02010609060101010101" pitchFamily="49" charset="-122"/>
              </a:rPr>
              <a:t>达到安全技术规范规定的报废期限</a:t>
            </a:r>
            <a:endParaRPr lang="zh-CN" altLang="en-US" sz="2400" b="1" dirty="0">
              <a:solidFill>
                <a:srgbClr val="FF00FF"/>
              </a:solidFill>
              <a:latin typeface="楷体" panose="02010609060101010101" pitchFamily="49" charset="-122"/>
              <a:ea typeface="楷体" panose="02010609060101010101" pitchFamily="49" charset="-122"/>
            </a:endParaRPr>
          </a:p>
        </p:txBody>
      </p:sp>
      <p:sp>
        <p:nvSpPr>
          <p:cNvPr id="3" name="矩形 2"/>
          <p:cNvSpPr/>
          <p:nvPr/>
        </p:nvSpPr>
        <p:spPr>
          <a:xfrm>
            <a:off x="107504" y="2492896"/>
            <a:ext cx="3744416" cy="369332"/>
          </a:xfrm>
          <a:prstGeom prst="rect">
            <a:avLst/>
          </a:prstGeom>
        </p:spPr>
        <p:txBody>
          <a:bodyPr wrap="square">
            <a:spAutoFit/>
          </a:bodyPr>
          <a:lstStyle/>
          <a:p>
            <a:r>
              <a:rPr lang="zh-CN" altLang="en-US" b="1" dirty="0">
                <a:solidFill>
                  <a:srgbClr val="FF0000"/>
                </a:solidFill>
                <a:latin typeface="黑体" panose="02010609060101010101" pitchFamily="49" charset="-122"/>
                <a:ea typeface="黑体" panose="02010609060101010101" pitchFamily="49" charset="-122"/>
              </a:rPr>
              <a:t>①非法生产的特种设备；</a:t>
            </a:r>
            <a:endParaRPr lang="zh-CN" altLang="en-US" dirty="0">
              <a:solidFill>
                <a:srgbClr val="FF0000"/>
              </a:solidFill>
            </a:endParaRPr>
          </a:p>
        </p:txBody>
      </p:sp>
      <p:sp>
        <p:nvSpPr>
          <p:cNvPr id="14" name="矩形 13"/>
          <p:cNvSpPr/>
          <p:nvPr/>
        </p:nvSpPr>
        <p:spPr>
          <a:xfrm>
            <a:off x="6394016" y="2500306"/>
            <a:ext cx="2592288" cy="646331"/>
          </a:xfrm>
          <a:prstGeom prst="rect">
            <a:avLst/>
          </a:prstGeom>
        </p:spPr>
        <p:txBody>
          <a:bodyPr wrap="square">
            <a:spAutoFit/>
          </a:bodyPr>
          <a:lstStyle/>
          <a:p>
            <a:r>
              <a:rPr lang="zh-CN" altLang="en-US" b="1" dirty="0">
                <a:solidFill>
                  <a:srgbClr val="CC0099"/>
                </a:solidFill>
                <a:latin typeface="黑体" panose="02010609060101010101" pitchFamily="49" charset="-122"/>
                <a:ea typeface="黑体" panose="02010609060101010101" pitchFamily="49" charset="-122"/>
              </a:rPr>
              <a:t>①设备存在缺陷，达不到应有的安全性能；</a:t>
            </a:r>
            <a:endParaRPr lang="zh-CN" altLang="en-US" dirty="0">
              <a:solidFill>
                <a:srgbClr val="CC0099"/>
              </a:solidFill>
            </a:endParaRPr>
          </a:p>
        </p:txBody>
      </p:sp>
      <p:sp>
        <p:nvSpPr>
          <p:cNvPr id="15" name="矩形 14"/>
          <p:cNvSpPr/>
          <p:nvPr/>
        </p:nvSpPr>
        <p:spPr>
          <a:xfrm>
            <a:off x="107504" y="2780928"/>
            <a:ext cx="3744416" cy="646331"/>
          </a:xfrm>
          <a:prstGeom prst="rect">
            <a:avLst/>
          </a:prstGeom>
        </p:spPr>
        <p:txBody>
          <a:bodyPr wrap="square">
            <a:spAutoFit/>
          </a:bodyPr>
          <a:lstStyle/>
          <a:p>
            <a:r>
              <a:rPr lang="zh-CN" altLang="en-US" b="1" dirty="0">
                <a:solidFill>
                  <a:srgbClr val="FF0000"/>
                </a:solidFill>
                <a:latin typeface="黑体" panose="02010609060101010101" pitchFamily="49" charset="-122"/>
                <a:ea typeface="黑体" panose="02010609060101010101" pitchFamily="49" charset="-122"/>
              </a:rPr>
              <a:t>②超过设备规定的参数范围内使用的；</a:t>
            </a:r>
            <a:endParaRPr lang="zh-CN" altLang="en-US" dirty="0">
              <a:solidFill>
                <a:srgbClr val="FF0000"/>
              </a:solidFill>
            </a:endParaRPr>
          </a:p>
        </p:txBody>
      </p:sp>
      <p:sp>
        <p:nvSpPr>
          <p:cNvPr id="16" name="矩形 15"/>
          <p:cNvSpPr/>
          <p:nvPr/>
        </p:nvSpPr>
        <p:spPr>
          <a:xfrm>
            <a:off x="3910818" y="3142709"/>
            <a:ext cx="2304256" cy="646331"/>
          </a:xfrm>
          <a:prstGeom prst="rect">
            <a:avLst/>
          </a:prstGeom>
        </p:spPr>
        <p:txBody>
          <a:bodyPr wrap="square">
            <a:spAutoFit/>
          </a:bodyPr>
          <a:lstStyle/>
          <a:p>
            <a:r>
              <a:rPr lang="zh-CN" altLang="en-US" b="1" dirty="0">
                <a:solidFill>
                  <a:schemeClr val="accent6">
                    <a:lumMod val="75000"/>
                  </a:schemeClr>
                </a:solidFill>
                <a:latin typeface="黑体" panose="02010609060101010101" pitchFamily="49" charset="-122"/>
                <a:ea typeface="黑体" panose="02010609060101010101" pitchFamily="49" charset="-122"/>
              </a:rPr>
              <a:t>②修理改造费用已接近或超过市场价值</a:t>
            </a:r>
            <a:endParaRPr lang="zh-CN" altLang="en-US" dirty="0">
              <a:solidFill>
                <a:schemeClr val="accent6">
                  <a:lumMod val="75000"/>
                </a:schemeClr>
              </a:solidFill>
            </a:endParaRPr>
          </a:p>
        </p:txBody>
      </p:sp>
      <p:sp>
        <p:nvSpPr>
          <p:cNvPr id="17" name="矩形 16"/>
          <p:cNvSpPr/>
          <p:nvPr/>
        </p:nvSpPr>
        <p:spPr>
          <a:xfrm>
            <a:off x="3910818" y="2566645"/>
            <a:ext cx="2304256" cy="646331"/>
          </a:xfrm>
          <a:prstGeom prst="rect">
            <a:avLst/>
          </a:prstGeom>
        </p:spPr>
        <p:txBody>
          <a:bodyPr wrap="square">
            <a:spAutoFit/>
          </a:bodyPr>
          <a:lstStyle/>
          <a:p>
            <a:r>
              <a:rPr lang="zh-CN" altLang="en-US" b="1" dirty="0">
                <a:solidFill>
                  <a:schemeClr val="accent6">
                    <a:lumMod val="75000"/>
                  </a:schemeClr>
                </a:solidFill>
                <a:latin typeface="黑体" panose="02010609060101010101" pitchFamily="49" charset="-122"/>
                <a:ea typeface="黑体" panose="02010609060101010101" pitchFamily="49" charset="-122"/>
              </a:rPr>
              <a:t>①改造、修理无法达到安全使用要求</a:t>
            </a:r>
            <a:endParaRPr lang="zh-CN" altLang="en-US" dirty="0">
              <a:solidFill>
                <a:schemeClr val="accent6">
                  <a:lumMod val="75000"/>
                </a:schemeClr>
              </a:solidFill>
            </a:endParaRPr>
          </a:p>
        </p:txBody>
      </p:sp>
      <p:sp>
        <p:nvSpPr>
          <p:cNvPr id="18" name="矩形 17"/>
          <p:cNvSpPr/>
          <p:nvPr/>
        </p:nvSpPr>
        <p:spPr>
          <a:xfrm>
            <a:off x="107504" y="3286725"/>
            <a:ext cx="3744416" cy="646331"/>
          </a:xfrm>
          <a:prstGeom prst="rect">
            <a:avLst/>
          </a:prstGeom>
        </p:spPr>
        <p:txBody>
          <a:bodyPr wrap="square">
            <a:spAutoFit/>
          </a:bodyPr>
          <a:lstStyle/>
          <a:p>
            <a:r>
              <a:rPr lang="zh-CN" altLang="en-US" b="1" dirty="0">
                <a:solidFill>
                  <a:srgbClr val="FF0000"/>
                </a:solidFill>
                <a:latin typeface="黑体" panose="02010609060101010101" pitchFamily="49" charset="-122"/>
                <a:ea typeface="黑体" panose="02010609060101010101" pitchFamily="49" charset="-122"/>
              </a:rPr>
              <a:t>③缺少安全附件、安全装置或安全附件、安全装置失灵而继续使用的；</a:t>
            </a:r>
            <a:endParaRPr lang="zh-CN" altLang="en-US" dirty="0">
              <a:solidFill>
                <a:srgbClr val="FF0000"/>
              </a:solidFill>
            </a:endParaRPr>
          </a:p>
        </p:txBody>
      </p:sp>
      <p:sp>
        <p:nvSpPr>
          <p:cNvPr id="19" name="矩形 18"/>
          <p:cNvSpPr/>
          <p:nvPr/>
        </p:nvSpPr>
        <p:spPr>
          <a:xfrm>
            <a:off x="107504" y="3790781"/>
            <a:ext cx="3744416" cy="646331"/>
          </a:xfrm>
          <a:prstGeom prst="rect">
            <a:avLst/>
          </a:prstGeom>
        </p:spPr>
        <p:txBody>
          <a:bodyPr wrap="square">
            <a:spAutoFit/>
          </a:bodyPr>
          <a:lstStyle/>
          <a:p>
            <a:r>
              <a:rPr lang="zh-CN" altLang="en-US" b="1" dirty="0">
                <a:solidFill>
                  <a:srgbClr val="FF0000"/>
                </a:solidFill>
                <a:latin typeface="黑体" panose="02010609060101010101" pitchFamily="49" charset="-122"/>
                <a:ea typeface="黑体" panose="02010609060101010101" pitchFamily="49" charset="-122"/>
              </a:rPr>
              <a:t>④经检验结论为不允许使用而继续使用的；</a:t>
            </a:r>
            <a:endParaRPr lang="zh-CN" altLang="en-US" dirty="0">
              <a:solidFill>
                <a:srgbClr val="FF0000"/>
              </a:solidFill>
            </a:endParaRPr>
          </a:p>
        </p:txBody>
      </p:sp>
      <p:sp>
        <p:nvSpPr>
          <p:cNvPr id="20" name="矩形 19"/>
          <p:cNvSpPr/>
          <p:nvPr/>
        </p:nvSpPr>
        <p:spPr>
          <a:xfrm>
            <a:off x="107504" y="4293096"/>
            <a:ext cx="3744416" cy="646331"/>
          </a:xfrm>
          <a:prstGeom prst="rect">
            <a:avLst/>
          </a:prstGeom>
        </p:spPr>
        <p:txBody>
          <a:bodyPr wrap="square">
            <a:spAutoFit/>
          </a:bodyPr>
          <a:lstStyle/>
          <a:p>
            <a:r>
              <a:rPr lang="zh-CN" altLang="en-US" b="1" dirty="0">
                <a:solidFill>
                  <a:srgbClr val="FF0000"/>
                </a:solidFill>
                <a:latin typeface="黑体" panose="02010609060101010101" pitchFamily="49" charset="-122"/>
                <a:ea typeface="黑体" panose="02010609060101010101" pitchFamily="49" charset="-122"/>
              </a:rPr>
              <a:t>⑤使用有明显故障、异常情况或者责令改正而未予以改正的特种设备</a:t>
            </a:r>
            <a:endParaRPr lang="zh-CN" altLang="en-US" dirty="0">
              <a:solidFill>
                <a:srgbClr val="FF0000"/>
              </a:solidFill>
            </a:endParaRPr>
          </a:p>
        </p:txBody>
      </p:sp>
      <p:sp>
        <p:nvSpPr>
          <p:cNvPr id="21" name="矩形 20"/>
          <p:cNvSpPr/>
          <p:nvPr/>
        </p:nvSpPr>
        <p:spPr>
          <a:xfrm>
            <a:off x="6398232" y="3139086"/>
            <a:ext cx="2516064" cy="369332"/>
          </a:xfrm>
          <a:prstGeom prst="rect">
            <a:avLst/>
          </a:prstGeom>
        </p:spPr>
        <p:txBody>
          <a:bodyPr wrap="square">
            <a:spAutoFit/>
          </a:bodyPr>
          <a:lstStyle/>
          <a:p>
            <a:r>
              <a:rPr lang="zh-CN" altLang="en-US" b="1" dirty="0">
                <a:solidFill>
                  <a:srgbClr val="CC0099"/>
                </a:solidFill>
                <a:latin typeface="黑体" panose="02010609060101010101" pitchFamily="49" charset="-122"/>
                <a:ea typeface="黑体" panose="02010609060101010101" pitchFamily="49" charset="-122"/>
              </a:rPr>
              <a:t>②规定固定的使用年限；</a:t>
            </a:r>
            <a:endParaRPr lang="zh-CN" altLang="en-US" dirty="0">
              <a:solidFill>
                <a:srgbClr val="CC0099"/>
              </a:solidFill>
            </a:endParaRPr>
          </a:p>
        </p:txBody>
      </p:sp>
      <p:sp>
        <p:nvSpPr>
          <p:cNvPr id="22" name="矩形 21"/>
          <p:cNvSpPr/>
          <p:nvPr/>
        </p:nvSpPr>
        <p:spPr>
          <a:xfrm>
            <a:off x="6394016" y="3471250"/>
            <a:ext cx="2592288" cy="1477328"/>
          </a:xfrm>
          <a:prstGeom prst="rect">
            <a:avLst/>
          </a:prstGeom>
        </p:spPr>
        <p:txBody>
          <a:bodyPr wrap="square">
            <a:spAutoFit/>
          </a:bodyPr>
          <a:lstStyle/>
          <a:p>
            <a:r>
              <a:rPr lang="zh-CN" altLang="en-US" b="1" dirty="0">
                <a:solidFill>
                  <a:srgbClr val="CC0099"/>
                </a:solidFill>
                <a:latin typeface="黑体" panose="02010609060101010101" pitchFamily="49" charset="-122"/>
                <a:ea typeface="黑体" panose="02010609060101010101" pitchFamily="49" charset="-122"/>
              </a:rPr>
              <a:t>③产品技术落后，质量差，耗能高，效率低，已属淘汰且不适于继续使用，或技术指标已达不到使用要求的。</a:t>
            </a:r>
            <a:endParaRPr lang="zh-CN" altLang="en-US" dirty="0">
              <a:solidFill>
                <a:srgbClr val="CC0099"/>
              </a:solidFill>
            </a:endParaRPr>
          </a:p>
        </p:txBody>
      </p:sp>
      <p:sp>
        <p:nvSpPr>
          <p:cNvPr id="23" name="标题 1"/>
          <p:cNvSpPr txBox="1"/>
          <p:nvPr/>
        </p:nvSpPr>
        <p:spPr>
          <a:xfrm>
            <a:off x="323528" y="4941168"/>
            <a:ext cx="8605588" cy="151216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报废方式：</a:t>
            </a:r>
            <a:endParaRPr lang="en-US" altLang="zh-CN" sz="2400" b="1" dirty="0">
              <a:solidFill>
                <a:schemeClr val="bg2">
                  <a:lumMod val="10000"/>
                </a:schemeClr>
              </a:solidFill>
              <a:latin typeface="楷体" panose="02010609060101010101" pitchFamily="49" charset="-122"/>
              <a:ea typeface="楷体" panose="02010609060101010101" pitchFamily="49" charset="-122"/>
            </a:endParaRPr>
          </a:p>
          <a:p>
            <a:pPr lvl="0">
              <a:spcBef>
                <a:spcPct val="0"/>
              </a:spcBef>
              <a:defRPr/>
            </a:pPr>
            <a:r>
              <a:rPr lang="zh-CN" altLang="en-US" sz="2400" b="1" dirty="0">
                <a:solidFill>
                  <a:schemeClr val="bg2">
                    <a:lumMod val="10000"/>
                  </a:schemeClr>
                </a:solidFill>
                <a:latin typeface="楷体" panose="02010609060101010101" pitchFamily="49" charset="-122"/>
                <a:ea typeface="楷体" panose="02010609060101010101" pitchFamily="49" charset="-122"/>
              </a:rPr>
              <a:t>  （</a:t>
            </a:r>
            <a:r>
              <a:rPr lang="en-US" altLang="zh-CN" sz="2400" b="1" dirty="0">
                <a:solidFill>
                  <a:schemeClr val="bg2">
                    <a:lumMod val="10000"/>
                  </a:schemeClr>
                </a:solidFill>
                <a:latin typeface="楷体" panose="02010609060101010101" pitchFamily="49" charset="-122"/>
                <a:ea typeface="楷体" panose="02010609060101010101" pitchFamily="49" charset="-122"/>
              </a:rPr>
              <a:t>1</a:t>
            </a:r>
            <a:r>
              <a:rPr lang="zh-CN" altLang="en-US" sz="2400" b="1" dirty="0">
                <a:solidFill>
                  <a:schemeClr val="bg2">
                    <a:lumMod val="10000"/>
                  </a:schemeClr>
                </a:solidFill>
                <a:latin typeface="楷体" panose="02010609060101010101" pitchFamily="49" charset="-122"/>
                <a:ea typeface="楷体" panose="02010609060101010101" pitchFamily="49" charset="-122"/>
              </a:rPr>
              <a:t>）整体报废，如气瓶；</a:t>
            </a:r>
            <a:endParaRPr lang="en-US" altLang="zh-CN" sz="2400" b="1" dirty="0">
              <a:solidFill>
                <a:schemeClr val="bg2">
                  <a:lumMod val="10000"/>
                </a:schemeClr>
              </a:solidFill>
              <a:latin typeface="楷体" panose="02010609060101010101" pitchFamily="49" charset="-122"/>
              <a:ea typeface="楷体" panose="02010609060101010101" pitchFamily="49" charset="-122"/>
            </a:endParaRPr>
          </a:p>
          <a:p>
            <a:pPr lvl="0">
              <a:spcBef>
                <a:spcPct val="0"/>
              </a:spcBef>
              <a:defRPr/>
            </a:pPr>
            <a:r>
              <a:rPr lang="zh-CN" altLang="en-US" sz="2400" b="1" dirty="0">
                <a:solidFill>
                  <a:schemeClr val="bg2">
                    <a:lumMod val="10000"/>
                  </a:schemeClr>
                </a:solidFill>
                <a:latin typeface="楷体" panose="02010609060101010101" pitchFamily="49" charset="-122"/>
                <a:ea typeface="楷体" panose="02010609060101010101" pitchFamily="49" charset="-122"/>
              </a:rPr>
              <a:t>  （</a:t>
            </a:r>
            <a:r>
              <a:rPr lang="en-US" altLang="zh-CN" sz="2400" b="1" dirty="0">
                <a:solidFill>
                  <a:schemeClr val="bg2">
                    <a:lumMod val="10000"/>
                  </a:schemeClr>
                </a:solidFill>
                <a:latin typeface="楷体" panose="02010609060101010101" pitchFamily="49" charset="-122"/>
                <a:ea typeface="楷体" panose="02010609060101010101" pitchFamily="49" charset="-122"/>
              </a:rPr>
              <a:t>2</a:t>
            </a:r>
            <a:r>
              <a:rPr lang="zh-CN" altLang="en-US" sz="2400" b="1" dirty="0">
                <a:solidFill>
                  <a:schemeClr val="bg2">
                    <a:lumMod val="10000"/>
                  </a:schemeClr>
                </a:solidFill>
                <a:latin typeface="楷体" panose="02010609060101010101" pitchFamily="49" charset="-122"/>
                <a:ea typeface="楷体" panose="02010609060101010101" pitchFamily="49" charset="-122"/>
              </a:rPr>
              <a:t>）部分报废，部件损坏无法修复，而主体尚可使用的，如电梯、客运索道的钢丝绳、导轮等。</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24" name="标题 1"/>
          <p:cNvSpPr txBox="1"/>
          <p:nvPr/>
        </p:nvSpPr>
        <p:spPr>
          <a:xfrm>
            <a:off x="323528" y="6453336"/>
            <a:ext cx="8605588" cy="35074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使用单位是履行特种设备报废的责任主体。</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5" name="矩形: 对角圆角 4"/>
          <p:cNvSpPr/>
          <p:nvPr/>
        </p:nvSpPr>
        <p:spPr>
          <a:xfrm>
            <a:off x="70992" y="2492896"/>
            <a:ext cx="3708920" cy="2446531"/>
          </a:xfrm>
          <a:prstGeom prst="round2Diag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对角圆角 24"/>
          <p:cNvSpPr/>
          <p:nvPr/>
        </p:nvSpPr>
        <p:spPr>
          <a:xfrm>
            <a:off x="6286512" y="2502047"/>
            <a:ext cx="2771800" cy="2446531"/>
          </a:xfrm>
          <a:prstGeom prst="round2DiagRect">
            <a:avLst/>
          </a:prstGeom>
          <a:no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0099"/>
              </a:solidFill>
            </a:endParaRPr>
          </a:p>
        </p:txBody>
      </p:sp>
      <p:sp>
        <p:nvSpPr>
          <p:cNvPr id="26" name="矩形: 对角圆角 25"/>
          <p:cNvSpPr/>
          <p:nvPr/>
        </p:nvSpPr>
        <p:spPr>
          <a:xfrm>
            <a:off x="3922582" y="2494637"/>
            <a:ext cx="2267744" cy="2446531"/>
          </a:xfrm>
          <a:prstGeom prst="round2Diag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下箭头 28"/>
          <p:cNvSpPr/>
          <p:nvPr/>
        </p:nvSpPr>
        <p:spPr>
          <a:xfrm>
            <a:off x="1500166" y="2000240"/>
            <a:ext cx="1285884" cy="500066"/>
          </a:xfrm>
          <a:prstGeom prst="downArrow">
            <a:avLst/>
          </a:prstGeom>
          <a:solidFill>
            <a:srgbClr val="FF00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下箭头 29"/>
          <p:cNvSpPr/>
          <p:nvPr/>
        </p:nvSpPr>
        <p:spPr>
          <a:xfrm>
            <a:off x="4429124" y="2000240"/>
            <a:ext cx="1285884" cy="500066"/>
          </a:xfrm>
          <a:prstGeom prst="downArrow">
            <a:avLst/>
          </a:prstGeom>
          <a:solidFill>
            <a:schemeClr val="accent6">
              <a:lumMod val="50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直角上箭头 31"/>
          <p:cNvSpPr/>
          <p:nvPr/>
        </p:nvSpPr>
        <p:spPr>
          <a:xfrm rot="10800000" flipH="1">
            <a:off x="6072198" y="2143116"/>
            <a:ext cx="785818" cy="428628"/>
          </a:xfrm>
          <a:prstGeom prst="bentUpArrow">
            <a:avLst>
              <a:gd name="adj1" fmla="val 50000"/>
              <a:gd name="adj2" fmla="val 50000"/>
              <a:gd name="adj3" fmla="val 39439"/>
            </a:avLst>
          </a:prstGeom>
          <a:solidFill>
            <a:srgbClr val="FF00FF">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8"/>
                                        </p:tgtEl>
                                        <p:attrNameLst>
                                          <p:attrName>style.visibility</p:attrName>
                                        </p:attrNameLst>
                                      </p:cBhvr>
                                      <p:to>
                                        <p:strVal val="visible"/>
                                      </p:to>
                                    </p:set>
                                    <p:anim calcmode="discrete" valueType="clr">
                                      <p:cBhvr override="childStyle">
                                        <p:cTn id="7"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8"/>
                                        </p:tgtEl>
                                        <p:attrNameLst>
                                          <p:attrName>fillcolor</p:attrName>
                                        </p:attrNameLst>
                                      </p:cBhvr>
                                      <p:tavLst>
                                        <p:tav tm="0">
                                          <p:val>
                                            <p:clrVal>
                                              <a:schemeClr val="accent2"/>
                                            </p:clrVal>
                                          </p:val>
                                        </p:tav>
                                        <p:tav tm="50000">
                                          <p:val>
                                            <p:clrVal>
                                              <a:schemeClr val="hlink"/>
                                            </p:clrVal>
                                          </p:val>
                                        </p:tav>
                                      </p:tavLst>
                                    </p:anim>
                                    <p:set>
                                      <p:cBhvr>
                                        <p:cTn id="9" dur="80"/>
                                        <p:tgtEl>
                                          <p:spTgt spid="8"/>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1" fill="hold" grpId="0" nodeType="click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slide(fromTop)">
                                      <p:cBhvr>
                                        <p:cTn id="14" dur="500"/>
                                        <p:tgtEl>
                                          <p:spTgt spid="29"/>
                                        </p:tgtEl>
                                      </p:cBhvr>
                                    </p:animEffect>
                                  </p:childTnLst>
                                </p:cTn>
                              </p:par>
                            </p:childTnLst>
                          </p:cTn>
                        </p:par>
                        <p:par>
                          <p:cTn id="15" fill="hold">
                            <p:stCondLst>
                              <p:cond delay="500"/>
                            </p:stCondLst>
                            <p:childTnLst>
                              <p:par>
                                <p:cTn id="16" presetID="1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Top)">
                                      <p:cBhvr>
                                        <p:cTn id="18" dur="500"/>
                                        <p:tgtEl>
                                          <p:spTgt spid="5"/>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slide(fromTop)">
                                      <p:cBhvr>
                                        <p:cTn id="21" dur="500"/>
                                        <p:tgtEl>
                                          <p:spTgt spid="3"/>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slide(fromTop)">
                                      <p:cBhvr>
                                        <p:cTn id="24" dur="500"/>
                                        <p:tgtEl>
                                          <p:spTgt spid="15"/>
                                        </p:tgtEl>
                                      </p:cBhvr>
                                    </p:animEffect>
                                  </p:childTnLst>
                                </p:cTn>
                              </p:par>
                              <p:par>
                                <p:cTn id="25" presetID="12" presetClass="entr" presetSubtype="1"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slide(fromTop)">
                                      <p:cBhvr>
                                        <p:cTn id="27" dur="500"/>
                                        <p:tgtEl>
                                          <p:spTgt spid="18"/>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slide(fromTop)">
                                      <p:cBhvr>
                                        <p:cTn id="30" dur="500"/>
                                        <p:tgtEl>
                                          <p:spTgt spid="19"/>
                                        </p:tgtEl>
                                      </p:cBhvr>
                                    </p:animEffect>
                                  </p:childTnLst>
                                </p:cTn>
                              </p:par>
                              <p:par>
                                <p:cTn id="31" presetID="12" presetClass="entr" presetSubtype="1"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slide(fromTop)">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1"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slide(fromTop)">
                                      <p:cBhvr>
                                        <p:cTn id="38" dur="500"/>
                                        <p:tgtEl>
                                          <p:spTgt spid="30"/>
                                        </p:tgtEl>
                                      </p:cBhvr>
                                    </p:animEffect>
                                  </p:childTnLst>
                                </p:cTn>
                              </p:par>
                            </p:childTnLst>
                          </p:cTn>
                        </p:par>
                        <p:par>
                          <p:cTn id="39" fill="hold">
                            <p:stCondLst>
                              <p:cond delay="500"/>
                            </p:stCondLst>
                            <p:childTnLst>
                              <p:par>
                                <p:cTn id="40" presetID="12" presetClass="entr" presetSubtype="1"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slide(fromTop)">
                                      <p:cBhvr>
                                        <p:cTn id="42" dur="500"/>
                                        <p:tgtEl>
                                          <p:spTgt spid="26"/>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slide(fromTop)">
                                      <p:cBhvr>
                                        <p:cTn id="45" dur="500"/>
                                        <p:tgtEl>
                                          <p:spTgt spid="17"/>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slide(fromTop)">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12" presetClass="entr" presetSubtype="8" fill="hold" grpId="0" nodeType="click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slide(fromLeft)">
                                      <p:cBhvr>
                                        <p:cTn id="53" dur="500"/>
                                        <p:tgtEl>
                                          <p:spTgt spid="32"/>
                                        </p:tgtEl>
                                      </p:cBhvr>
                                    </p:animEffect>
                                  </p:childTnLst>
                                </p:cTn>
                              </p:par>
                            </p:childTnLst>
                          </p:cTn>
                        </p:par>
                        <p:par>
                          <p:cTn id="54" fill="hold">
                            <p:stCondLst>
                              <p:cond delay="500"/>
                            </p:stCondLst>
                            <p:childTnLst>
                              <p:par>
                                <p:cTn id="55" presetID="12" presetClass="entr" presetSubtype="1"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slide(fromTop)">
                                      <p:cBhvr>
                                        <p:cTn id="57" dur="500"/>
                                        <p:tgtEl>
                                          <p:spTgt spid="25"/>
                                        </p:tgtEl>
                                      </p:cBhvr>
                                    </p:animEffect>
                                  </p:childTnLst>
                                </p:cTn>
                              </p:par>
                              <p:par>
                                <p:cTn id="58" presetID="12" presetClass="entr" presetSubtype="1"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slide(fromTop)">
                                      <p:cBhvr>
                                        <p:cTn id="60" dur="500"/>
                                        <p:tgtEl>
                                          <p:spTgt spid="14"/>
                                        </p:tgtEl>
                                      </p:cBhvr>
                                    </p:animEffect>
                                  </p:childTnLst>
                                </p:cTn>
                              </p:par>
                              <p:par>
                                <p:cTn id="61" presetID="12" presetClass="entr" presetSubtype="1"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slide(fromTop)">
                                      <p:cBhvr>
                                        <p:cTn id="63" dur="500"/>
                                        <p:tgtEl>
                                          <p:spTgt spid="21"/>
                                        </p:tgtEl>
                                      </p:cBhvr>
                                    </p:animEffect>
                                  </p:childTnLst>
                                </p:cTn>
                              </p:par>
                              <p:par>
                                <p:cTn id="64" presetID="12" presetClass="entr" presetSubtype="1"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slide(fromTop)">
                                      <p:cBhvr>
                                        <p:cTn id="66" dur="500"/>
                                        <p:tgtEl>
                                          <p:spTgt spid="22"/>
                                        </p:tgtEl>
                                      </p:cBhvr>
                                    </p:animEffect>
                                  </p:childTnLst>
                                </p:cTn>
                              </p:par>
                            </p:childTnLst>
                          </p:cTn>
                        </p:par>
                      </p:childTnLst>
                    </p:cTn>
                  </p:par>
                  <p:par>
                    <p:cTn id="67" fill="hold">
                      <p:stCondLst>
                        <p:cond delay="indefinite"/>
                      </p:stCondLst>
                      <p:childTnLst>
                        <p:par>
                          <p:cTn id="68" fill="hold">
                            <p:stCondLst>
                              <p:cond delay="0"/>
                            </p:stCondLst>
                            <p:childTnLst>
                              <p:par>
                                <p:cTn id="69" presetID="12" presetClass="entr" presetSubtype="8"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slide(fromLeft)">
                                      <p:cBhvr>
                                        <p:cTn id="71" dur="500"/>
                                        <p:tgtEl>
                                          <p:spTgt spid="23"/>
                                        </p:tgtEl>
                                      </p:cBhvr>
                                    </p:animEffect>
                                  </p:childTnLst>
                                </p:cTn>
                              </p:par>
                            </p:childTnLst>
                          </p:cTn>
                        </p:par>
                      </p:childTnLst>
                    </p:cTn>
                  </p:par>
                  <p:par>
                    <p:cTn id="72" fill="hold">
                      <p:stCondLst>
                        <p:cond delay="indefinite"/>
                      </p:stCondLst>
                      <p:childTnLst>
                        <p:par>
                          <p:cTn id="73" fill="hold">
                            <p:stCondLst>
                              <p:cond delay="0"/>
                            </p:stCondLst>
                            <p:childTnLst>
                              <p:par>
                                <p:cTn id="74" presetID="12" presetClass="entr" presetSubtype="8" fill="hold" grpId="0" nodeType="click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slide(fromLeft)">
                                      <p:cBhvr>
                                        <p:cTn id="7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P spid="14" grpId="0"/>
      <p:bldP spid="15" grpId="0"/>
      <p:bldP spid="16" grpId="0"/>
      <p:bldP spid="17" grpId="0"/>
      <p:bldP spid="18" grpId="0"/>
      <p:bldP spid="19" grpId="0"/>
      <p:bldP spid="20" grpId="0"/>
      <p:bldP spid="21" grpId="0"/>
      <p:bldP spid="22" grpId="0"/>
      <p:bldP spid="23" grpId="0"/>
      <p:bldP spid="24" grpId="0"/>
      <p:bldP spid="5" grpId="0" animBg="1"/>
      <p:bldP spid="25" grpId="0" animBg="1"/>
      <p:bldP spid="26" grpId="0" animBg="1"/>
      <p:bldP spid="29" grpId="0" animBg="1"/>
      <p:bldP spid="30" grpId="0" animBg="1"/>
      <p:bldP spid="32"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2" name="标题 1"/>
          <p:cNvSpPr txBox="1"/>
          <p:nvPr/>
        </p:nvSpPr>
        <p:spPr>
          <a:xfrm>
            <a:off x="179512" y="836712"/>
            <a:ext cx="871296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3.11</a:t>
            </a:r>
            <a:r>
              <a:rPr lang="zh-CN" altLang="en-US" sz="3000" b="1" dirty="0">
                <a:latin typeface="黑体" panose="02010609060101010101" pitchFamily="49" charset="-122"/>
                <a:ea typeface="黑体" panose="02010609060101010101" pitchFamily="49" charset="-122"/>
              </a:rPr>
              <a:t>、使用标志</a:t>
            </a:r>
            <a:endParaRPr lang="zh-CN" altLang="en-US" sz="3000" b="1" dirty="0">
              <a:latin typeface="黑体" panose="02010609060101010101" pitchFamily="49" charset="-122"/>
              <a:ea typeface="黑体" panose="02010609060101010101" pitchFamily="49" charset="-122"/>
            </a:endParaRPr>
          </a:p>
        </p:txBody>
      </p:sp>
      <p:sp>
        <p:nvSpPr>
          <p:cNvPr id="23" name="标题 1"/>
          <p:cNvSpPr txBox="1"/>
          <p:nvPr/>
        </p:nvSpPr>
        <p:spPr>
          <a:xfrm>
            <a:off x="216024" y="1412776"/>
            <a:ext cx="8244408" cy="638381"/>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(1)</a:t>
            </a:r>
            <a:r>
              <a:rPr lang="zh-CN" altLang="en-US" sz="2200" b="1" dirty="0">
                <a:latin typeface="黑体" panose="02010609060101010101" pitchFamily="49" charset="-122"/>
                <a:ea typeface="黑体" panose="02010609060101010101" pitchFamily="49" charset="-122"/>
              </a:rPr>
              <a:t>特种设备（车用气瓶除外）使用登记标志与定期检验标志合二为一，统一为</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特种设备使用标志</a:t>
            </a:r>
            <a:r>
              <a:rPr lang="en-US" altLang="zh-CN" sz="2200" b="1" dirty="0">
                <a:latin typeface="黑体" panose="02010609060101010101" pitchFamily="49" charset="-122"/>
                <a:ea typeface="黑体" panose="02010609060101010101" pitchFamily="49" charset="-122"/>
              </a:rPr>
              <a:t>》</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4" name="标题 1"/>
          <p:cNvSpPr txBox="1"/>
          <p:nvPr/>
        </p:nvSpPr>
        <p:spPr>
          <a:xfrm>
            <a:off x="216024" y="2060848"/>
            <a:ext cx="8585048" cy="1008112"/>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(2)</a:t>
            </a:r>
            <a:r>
              <a:rPr lang="zh-CN" altLang="en-US" sz="2200" b="1" dirty="0">
                <a:latin typeface="黑体" panose="02010609060101010101" pitchFamily="49" charset="-122"/>
                <a:ea typeface="黑体" panose="02010609060101010101" pitchFamily="49" charset="-122"/>
              </a:rPr>
              <a:t>场</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厂</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内专用机动车辆的使用单位应当将车牌照</a:t>
            </a:r>
            <a:r>
              <a:rPr lang="en-US" altLang="zh-CN" sz="2200" b="1" dirty="0">
                <a:latin typeface="黑体" panose="02010609060101010101" pitchFamily="49" charset="-122"/>
                <a:ea typeface="黑体" panose="02010609060101010101" pitchFamily="49" charset="-122"/>
              </a:rPr>
              <a:t>(</a:t>
            </a:r>
            <a:r>
              <a:rPr lang="zh-CN" altLang="en-US" sz="2200" b="1" dirty="0">
                <a:latin typeface="黑体" panose="02010609060101010101" pitchFamily="49" charset="-122"/>
                <a:ea typeface="黑体" panose="02010609060101010101" pitchFamily="49" charset="-122"/>
              </a:rPr>
              <a:t>格式见附件</a:t>
            </a:r>
            <a:r>
              <a:rPr lang="en-US" altLang="zh-CN" sz="2200" b="1" dirty="0">
                <a:latin typeface="黑体" panose="02010609060101010101" pitchFamily="49" charset="-122"/>
                <a:ea typeface="黑体" panose="02010609060101010101" pitchFamily="49" charset="-122"/>
              </a:rPr>
              <a:t>H)</a:t>
            </a:r>
            <a:r>
              <a:rPr lang="zh-CN" altLang="en-US" sz="2200" b="1" dirty="0">
                <a:latin typeface="黑体" panose="02010609060101010101" pitchFamily="49" charset="-122"/>
                <a:ea typeface="黑体" panose="02010609060101010101" pitchFamily="49" charset="-122"/>
              </a:rPr>
              <a:t>固定在车辆前后悬挂车牌的部位；</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5" name="标题 1"/>
          <p:cNvSpPr txBox="1"/>
          <p:nvPr/>
        </p:nvSpPr>
        <p:spPr>
          <a:xfrm>
            <a:off x="216024" y="2924944"/>
            <a:ext cx="8585048" cy="846582"/>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(3)</a:t>
            </a:r>
            <a:r>
              <a:rPr lang="zh-CN" altLang="en-US" sz="2200" b="1" dirty="0">
                <a:latin typeface="黑体" panose="02010609060101010101" pitchFamily="49" charset="-122"/>
                <a:ea typeface="黑体" panose="02010609060101010101" pitchFamily="49" charset="-122"/>
              </a:rPr>
              <a:t>移动式压力容器使用单位应当将该移动式压力容器的电子秘钥或者使用登记时发放的</a:t>
            </a:r>
            <a:r>
              <a:rPr lang="en-US" altLang="zh-CN" sz="2200" b="1" dirty="0">
                <a:latin typeface="黑体" panose="02010609060101010101" pitchFamily="49" charset="-122"/>
                <a:ea typeface="黑体" panose="02010609060101010101" pitchFamily="49" charset="-122"/>
              </a:rPr>
              <a:t>IC</a:t>
            </a:r>
            <a:r>
              <a:rPr lang="zh-CN" altLang="en-US" sz="2200" b="1" dirty="0">
                <a:latin typeface="黑体" panose="02010609060101010101" pitchFamily="49" charset="-122"/>
                <a:ea typeface="黑体" panose="02010609060101010101" pitchFamily="49" charset="-122"/>
              </a:rPr>
              <a:t>卡随车携带；</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6" name="标题 1"/>
          <p:cNvSpPr txBox="1"/>
          <p:nvPr/>
        </p:nvSpPr>
        <p:spPr>
          <a:xfrm>
            <a:off x="216024" y="3717032"/>
            <a:ext cx="7596336" cy="521570"/>
          </a:xfrm>
          <a:prstGeom prst="rect">
            <a:avLst/>
          </a:prstGeom>
        </p:spPr>
        <p:txBody>
          <a:bodyPr vert="horz" rtlCol="0" anchor="ctr">
            <a:noAutofit/>
          </a:bodyPr>
          <a:lstStyle/>
          <a:p>
            <a:pPr lvl="0">
              <a:spcBef>
                <a:spcPct val="0"/>
              </a:spcBef>
              <a:defRPr/>
            </a:pPr>
            <a:r>
              <a:rPr lang="en-US" altLang="zh-CN" sz="2200" b="1" dirty="0">
                <a:latin typeface="黑体" panose="02010609060101010101" pitchFamily="49" charset="-122"/>
                <a:ea typeface="黑体" panose="02010609060101010101" pitchFamily="49" charset="-122"/>
              </a:rPr>
              <a:t>(4)</a:t>
            </a:r>
            <a:r>
              <a:rPr lang="zh-CN" altLang="en-US" sz="2200" b="1" dirty="0">
                <a:latin typeface="黑体" panose="02010609060101010101" pitchFamily="49" charset="-122"/>
                <a:ea typeface="黑体" panose="02010609060101010101" pitchFamily="49" charset="-122"/>
              </a:rPr>
              <a:t>车用气瓶的使用标志格式见附件</a:t>
            </a:r>
            <a:r>
              <a:rPr lang="en-US" altLang="zh-CN" sz="2200" b="1" dirty="0">
                <a:latin typeface="黑体" panose="02010609060101010101" pitchFamily="49" charset="-122"/>
                <a:ea typeface="黑体" panose="02010609060101010101" pitchFamily="49" charset="-122"/>
              </a:rPr>
              <a:t>G</a:t>
            </a:r>
            <a:r>
              <a:rPr lang="zh-CN" altLang="en-US" sz="2200" b="1" dirty="0">
                <a:latin typeface="黑体" panose="02010609060101010101" pitchFamily="49" charset="-122"/>
                <a:ea typeface="黑体" panose="02010609060101010101" pitchFamily="49" charset="-122"/>
              </a:rPr>
              <a:t>式样三。</a:t>
            </a:r>
            <a:endParaRPr kumimoji="0" lang="zh-CN" altLang="en-US" sz="22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27" name="标题 1"/>
          <p:cNvSpPr txBox="1"/>
          <p:nvPr/>
        </p:nvSpPr>
        <p:spPr>
          <a:xfrm>
            <a:off x="323528" y="4221088"/>
            <a:ext cx="8605588" cy="151216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特种设备安全法</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第三十三条规定“登记标志应当置于该特种设备的显著位置”，第四十条规定“应当将定期检验标志置于该特种设备的显著位置”，为方便使用，本规则将这两种标志合二为一，统一为</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特种设备使用标志</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28" name="标题 1"/>
          <p:cNvSpPr txBox="1"/>
          <p:nvPr/>
        </p:nvSpPr>
        <p:spPr>
          <a:xfrm>
            <a:off x="323528" y="5805264"/>
            <a:ext cx="8605588" cy="792088"/>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按台（套）办理使用登记的特种设备均设有</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特种设备使用标志</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，按单位办理使用登记的不设</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特种设备使用标志</a:t>
            </a:r>
            <a:r>
              <a:rPr lang="en-US" altLang="zh-CN" sz="2400" b="1" dirty="0" smtClean="0">
                <a:solidFill>
                  <a:schemeClr val="bg2">
                    <a:lumMod val="10000"/>
                  </a:schemeClr>
                </a:solidFill>
                <a:latin typeface="楷体" panose="02010609060101010101" pitchFamily="49" charset="-122"/>
                <a:ea typeface="楷体" panose="02010609060101010101" pitchFamily="49" charset="-122"/>
              </a:rPr>
              <a:t>》</a:t>
            </a:r>
            <a:r>
              <a:rPr lang="zh-CN" altLang="en-US" sz="2400" b="1" dirty="0" smtClean="0">
                <a:solidFill>
                  <a:schemeClr val="bg2">
                    <a:lumMod val="10000"/>
                  </a:schemeClr>
                </a:solidFill>
                <a:latin typeface="楷体" panose="02010609060101010101" pitchFamily="49" charset="-122"/>
                <a:ea typeface="楷体" panose="02010609060101010101" pitchFamily="49" charset="-122"/>
              </a:rPr>
              <a:t>；</a:t>
            </a:r>
            <a:endParaRPr lang="zh-CN" altLang="en-US" sz="24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3"/>
                                        </p:tgtEl>
                                        <p:attrNameLst>
                                          <p:attrName>style.visibility</p:attrName>
                                        </p:attrNameLst>
                                      </p:cBhvr>
                                      <p:to>
                                        <p:strVal val="visible"/>
                                      </p:to>
                                    </p:set>
                                    <p:anim calcmode="discrete" valueType="clr">
                                      <p:cBhvr override="childStyle">
                                        <p:cTn id="7"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3"/>
                                        </p:tgtEl>
                                        <p:attrNameLst>
                                          <p:attrName>fillcolor</p:attrName>
                                        </p:attrNameLst>
                                      </p:cBhvr>
                                      <p:tavLst>
                                        <p:tav tm="0">
                                          <p:val>
                                            <p:clrVal>
                                              <a:schemeClr val="accent2"/>
                                            </p:clrVal>
                                          </p:val>
                                        </p:tav>
                                        <p:tav tm="50000">
                                          <p:val>
                                            <p:clrVal>
                                              <a:schemeClr val="hlink"/>
                                            </p:clrVal>
                                          </p:val>
                                        </p:tav>
                                      </p:tavLst>
                                    </p:anim>
                                    <p:set>
                                      <p:cBhvr>
                                        <p:cTn id="9" dur="80"/>
                                        <p:tgtEl>
                                          <p:spTgt spid="23"/>
                                        </p:tgtEl>
                                        <p:attrNameLst>
                                          <p:attrName>fill.type</p:attrName>
                                        </p:attrNameLst>
                                      </p:cBhvr>
                                      <p:to>
                                        <p:strVal val="solid"/>
                                      </p:to>
                                    </p:set>
                                  </p:childTnLst>
                                </p:cTn>
                              </p:par>
                            </p:childTnLst>
                          </p:cTn>
                        </p:par>
                        <p:par>
                          <p:cTn id="10" fill="hold">
                            <p:stCondLst>
                              <p:cond delay="1879"/>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24"/>
                                        </p:tgtEl>
                                        <p:attrNameLst>
                                          <p:attrName>style.visibility</p:attrName>
                                        </p:attrNameLst>
                                      </p:cBhvr>
                                      <p:to>
                                        <p:strVal val="visible"/>
                                      </p:to>
                                    </p:set>
                                    <p:anim calcmode="discrete" valueType="clr">
                                      <p:cBhvr override="childStyle">
                                        <p:cTn id="13"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24"/>
                                        </p:tgtEl>
                                        <p:attrNameLst>
                                          <p:attrName>fillcolor</p:attrName>
                                        </p:attrNameLst>
                                      </p:cBhvr>
                                      <p:tavLst>
                                        <p:tav tm="0">
                                          <p:val>
                                            <p:clrVal>
                                              <a:schemeClr val="accent2"/>
                                            </p:clrVal>
                                          </p:val>
                                        </p:tav>
                                        <p:tav tm="50000">
                                          <p:val>
                                            <p:clrVal>
                                              <a:schemeClr val="hlink"/>
                                            </p:clrVal>
                                          </p:val>
                                        </p:tav>
                                      </p:tavLst>
                                    </p:anim>
                                    <p:set>
                                      <p:cBhvr>
                                        <p:cTn id="15" dur="80"/>
                                        <p:tgtEl>
                                          <p:spTgt spid="24"/>
                                        </p:tgtEl>
                                        <p:attrNameLst>
                                          <p:attrName>fill.type</p:attrName>
                                        </p:attrNameLst>
                                      </p:cBhvr>
                                      <p:to>
                                        <p:strVal val="solid"/>
                                      </p:to>
                                    </p:set>
                                  </p:childTnLst>
                                </p:cTn>
                              </p:par>
                            </p:childTnLst>
                          </p:cTn>
                        </p:par>
                        <p:par>
                          <p:cTn id="16" fill="hold">
                            <p:stCondLst>
                              <p:cond delay="3839"/>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25"/>
                                        </p:tgtEl>
                                        <p:attrNameLst>
                                          <p:attrName>style.visibility</p:attrName>
                                        </p:attrNameLst>
                                      </p:cBhvr>
                                      <p:to>
                                        <p:strVal val="visible"/>
                                      </p:to>
                                    </p:set>
                                    <p:anim calcmode="discrete" valueType="clr">
                                      <p:cBhvr override="childStyle">
                                        <p:cTn id="19" dur="80"/>
                                        <p:tgtEl>
                                          <p:spTgt spid="25"/>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25"/>
                                        </p:tgtEl>
                                        <p:attrNameLst>
                                          <p:attrName>fillcolor</p:attrName>
                                        </p:attrNameLst>
                                      </p:cBhvr>
                                      <p:tavLst>
                                        <p:tav tm="0">
                                          <p:val>
                                            <p:clrVal>
                                              <a:schemeClr val="accent2"/>
                                            </p:clrVal>
                                          </p:val>
                                        </p:tav>
                                        <p:tav tm="50000">
                                          <p:val>
                                            <p:clrVal>
                                              <a:schemeClr val="hlink"/>
                                            </p:clrVal>
                                          </p:val>
                                        </p:tav>
                                      </p:tavLst>
                                    </p:anim>
                                    <p:set>
                                      <p:cBhvr>
                                        <p:cTn id="21" dur="80"/>
                                        <p:tgtEl>
                                          <p:spTgt spid="25"/>
                                        </p:tgtEl>
                                        <p:attrNameLst>
                                          <p:attrName>fill.type</p:attrName>
                                        </p:attrNameLst>
                                      </p:cBhvr>
                                      <p:to>
                                        <p:strVal val="solid"/>
                                      </p:to>
                                    </p:set>
                                  </p:childTnLst>
                                </p:cTn>
                              </p:par>
                            </p:childTnLst>
                          </p:cTn>
                        </p:par>
                        <p:par>
                          <p:cTn id="22" fill="hold">
                            <p:stCondLst>
                              <p:cond delay="5799"/>
                            </p:stCondLst>
                            <p:childTnLst>
                              <p:par>
                                <p:cTn id="23" presetID="27" presetClass="entr" presetSubtype="0" fill="hold" grpId="0" nodeType="afterEffect">
                                  <p:stCondLst>
                                    <p:cond delay="0"/>
                                  </p:stCondLst>
                                  <p:iterate type="lt">
                                    <p:tmPct val="50000"/>
                                  </p:iterate>
                                  <p:childTnLst>
                                    <p:set>
                                      <p:cBhvr>
                                        <p:cTn id="24" dur="1" fill="hold">
                                          <p:stCondLst>
                                            <p:cond delay="0"/>
                                          </p:stCondLst>
                                        </p:cTn>
                                        <p:tgtEl>
                                          <p:spTgt spid="26"/>
                                        </p:tgtEl>
                                        <p:attrNameLst>
                                          <p:attrName>style.visibility</p:attrName>
                                        </p:attrNameLst>
                                      </p:cBhvr>
                                      <p:to>
                                        <p:strVal val="visible"/>
                                      </p:to>
                                    </p:set>
                                    <p:anim calcmode="discrete" valueType="clr">
                                      <p:cBhvr override="childStyle">
                                        <p:cTn id="25" dur="80"/>
                                        <p:tgtEl>
                                          <p:spTgt spid="26"/>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26"/>
                                        </p:tgtEl>
                                        <p:attrNameLst>
                                          <p:attrName>fillcolor</p:attrName>
                                        </p:attrNameLst>
                                      </p:cBhvr>
                                      <p:tavLst>
                                        <p:tav tm="0">
                                          <p:val>
                                            <p:clrVal>
                                              <a:schemeClr val="accent2"/>
                                            </p:clrVal>
                                          </p:val>
                                        </p:tav>
                                        <p:tav tm="50000">
                                          <p:val>
                                            <p:clrVal>
                                              <a:schemeClr val="hlink"/>
                                            </p:clrVal>
                                          </p:val>
                                        </p:tav>
                                      </p:tavLst>
                                    </p:anim>
                                    <p:set>
                                      <p:cBhvr>
                                        <p:cTn id="27" dur="80"/>
                                        <p:tgtEl>
                                          <p:spTgt spid="26"/>
                                        </p:tgtEl>
                                        <p:attrNameLst>
                                          <p:attrName>fill.type</p:attrName>
                                        </p:attrNameLst>
                                      </p:cBhvr>
                                      <p:to>
                                        <p:strVal val="solid"/>
                                      </p:to>
                                    </p:set>
                                  </p:childTnLst>
                                </p:cTn>
                              </p:par>
                            </p:childTnLst>
                          </p:cTn>
                        </p:par>
                      </p:childTnLst>
                    </p:cTn>
                  </p:par>
                  <p:par>
                    <p:cTn id="28" fill="hold">
                      <p:stCondLst>
                        <p:cond delay="indefinite"/>
                      </p:stCondLst>
                      <p:childTnLst>
                        <p:par>
                          <p:cTn id="29" fill="hold">
                            <p:stCondLst>
                              <p:cond delay="0"/>
                            </p:stCondLst>
                            <p:childTnLst>
                              <p:par>
                                <p:cTn id="30" presetID="12" presetClass="entr" presetSubtype="8"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slide(fromLeft)">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8"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slide(fromLeft)">
                                      <p:cBhvr>
                                        <p:cTn id="3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2" name="标题 1"/>
          <p:cNvSpPr txBox="1"/>
          <p:nvPr/>
        </p:nvSpPr>
        <p:spPr>
          <a:xfrm>
            <a:off x="179512" y="836712"/>
            <a:ext cx="871296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3.11</a:t>
            </a:r>
            <a:r>
              <a:rPr lang="zh-CN" altLang="en-US" sz="3000" b="1" dirty="0">
                <a:latin typeface="黑体" panose="02010609060101010101" pitchFamily="49" charset="-122"/>
                <a:ea typeface="黑体" panose="02010609060101010101" pitchFamily="49" charset="-122"/>
              </a:rPr>
              <a:t>、使用标志</a:t>
            </a:r>
            <a:endParaRPr lang="zh-CN" altLang="en-US" sz="3000" b="1" dirty="0">
              <a:latin typeface="黑体" panose="02010609060101010101" pitchFamily="49" charset="-122"/>
              <a:ea typeface="黑体" panose="02010609060101010101" pitchFamily="49" charset="-122"/>
            </a:endParaRPr>
          </a:p>
        </p:txBody>
      </p:sp>
      <p:sp>
        <p:nvSpPr>
          <p:cNvPr id="27" name="标题 1"/>
          <p:cNvSpPr txBox="1"/>
          <p:nvPr/>
        </p:nvSpPr>
        <p:spPr>
          <a:xfrm>
            <a:off x="323528" y="1484784"/>
            <a:ext cx="8605588" cy="194421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特种设备使用标志</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分</a:t>
            </a:r>
            <a:r>
              <a:rPr lang="en-US" altLang="zh-CN" sz="2400" b="1" dirty="0">
                <a:solidFill>
                  <a:schemeClr val="bg2">
                    <a:lumMod val="10000"/>
                  </a:schemeClr>
                </a:solidFill>
                <a:latin typeface="楷体" panose="02010609060101010101" pitchFamily="49" charset="-122"/>
                <a:ea typeface="楷体" panose="02010609060101010101" pitchFamily="49" charset="-122"/>
              </a:rPr>
              <a:t>3</a:t>
            </a:r>
            <a:r>
              <a:rPr lang="zh-CN" altLang="en-US" sz="2400" b="1" dirty="0">
                <a:solidFill>
                  <a:schemeClr val="bg2">
                    <a:lumMod val="10000"/>
                  </a:schemeClr>
                </a:solidFill>
                <a:latin typeface="楷体" panose="02010609060101010101" pitchFamily="49" charset="-122"/>
                <a:ea typeface="楷体" panose="02010609060101010101" pitchFamily="49" charset="-122"/>
              </a:rPr>
              <a:t>种样式、</a:t>
            </a:r>
            <a:r>
              <a:rPr lang="en-US" altLang="zh-CN" sz="2400" b="1" dirty="0">
                <a:solidFill>
                  <a:schemeClr val="bg2">
                    <a:lumMod val="10000"/>
                  </a:schemeClr>
                </a:solidFill>
                <a:latin typeface="楷体" panose="02010609060101010101" pitchFamily="49" charset="-122"/>
                <a:ea typeface="楷体" panose="02010609060101010101" pitchFamily="49" charset="-122"/>
              </a:rPr>
              <a:t>2</a:t>
            </a:r>
            <a:r>
              <a:rPr lang="zh-CN" altLang="en-US" sz="2400" b="1" dirty="0">
                <a:solidFill>
                  <a:schemeClr val="bg2">
                    <a:lumMod val="10000"/>
                  </a:schemeClr>
                </a:solidFill>
                <a:latin typeface="楷体" panose="02010609060101010101" pitchFamily="49" charset="-122"/>
                <a:ea typeface="楷体" panose="02010609060101010101" pitchFamily="49" charset="-122"/>
              </a:rPr>
              <a:t>种规格。车用气瓶的使用标志为式样三，电梯的使用标志为式样二，其他的设备为式样一，其中大规格用于客运索道和大型游乐设施，小规格用于锅炉、压力容器（气瓶除外）、起重机械和场（厂）内专用机动车辆；</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28" name="标题 1"/>
          <p:cNvSpPr txBox="1"/>
          <p:nvPr/>
        </p:nvSpPr>
        <p:spPr>
          <a:xfrm>
            <a:off x="323528" y="3501008"/>
            <a:ext cx="8605588" cy="1656184"/>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特种设备使用标志</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发放：新投入使用的特种设备，办理使用登记时，由登记机关签发</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特种设备使用标志</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a:t>
            </a:r>
            <a:endParaRPr lang="en-US" altLang="zh-CN" sz="2400" b="1" dirty="0">
              <a:solidFill>
                <a:schemeClr val="bg2">
                  <a:lumMod val="10000"/>
                </a:schemeClr>
              </a:solidFill>
              <a:latin typeface="楷体" panose="02010609060101010101" pitchFamily="49" charset="-122"/>
              <a:ea typeface="楷体" panose="02010609060101010101" pitchFamily="49" charset="-122"/>
            </a:endParaRPr>
          </a:p>
          <a:p>
            <a:pPr lvl="0">
              <a:spcBef>
                <a:spcPct val="0"/>
              </a:spcBef>
              <a:defRPr/>
            </a:pPr>
            <a:r>
              <a:rPr lang="zh-CN" altLang="en-US" sz="2400" b="1" dirty="0">
                <a:solidFill>
                  <a:schemeClr val="bg2">
                    <a:lumMod val="10000"/>
                  </a:schemeClr>
                </a:solidFill>
                <a:latin typeface="楷体" panose="02010609060101010101" pitchFamily="49" charset="-122"/>
                <a:ea typeface="楷体" panose="02010609060101010101" pitchFamily="49" charset="-122"/>
              </a:rPr>
              <a:t>该特种设备进行定期检验后，</a:t>
            </a:r>
            <a:r>
              <a:rPr lang="en-US" altLang="zh-CN" sz="2400" b="1" dirty="0">
                <a:solidFill>
                  <a:schemeClr val="bg2">
                    <a:lumMod val="10000"/>
                  </a:schemeClr>
                </a:solidFill>
                <a:latin typeface="楷体" panose="02010609060101010101" pitchFamily="49" charset="-122"/>
                <a:ea typeface="楷体" panose="02010609060101010101" pitchFamily="49" charset="-122"/>
              </a:rPr>
              <a:t> 《</a:t>
            </a:r>
            <a:r>
              <a:rPr lang="zh-CN" altLang="en-US" sz="2400" b="1" dirty="0">
                <a:solidFill>
                  <a:schemeClr val="bg2">
                    <a:lumMod val="10000"/>
                  </a:schemeClr>
                </a:solidFill>
                <a:latin typeface="楷体" panose="02010609060101010101" pitchFamily="49" charset="-122"/>
                <a:ea typeface="楷体" panose="02010609060101010101" pitchFamily="49" charset="-122"/>
              </a:rPr>
              <a:t>特种设备使用标志</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由定期检验机构签发；</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1" name="标题 1"/>
          <p:cNvSpPr txBox="1"/>
          <p:nvPr/>
        </p:nvSpPr>
        <p:spPr>
          <a:xfrm>
            <a:off x="323528" y="5157192"/>
            <a:ext cx="8605588" cy="720080"/>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场（厂）内专用机动车辆的车牌、移动式压力容器的电子密匙或者</a:t>
            </a:r>
            <a:r>
              <a:rPr lang="en-US" altLang="zh-CN" sz="2400" b="1" dirty="0">
                <a:solidFill>
                  <a:schemeClr val="bg2">
                    <a:lumMod val="10000"/>
                  </a:schemeClr>
                </a:solidFill>
                <a:latin typeface="楷体" panose="02010609060101010101" pitchFamily="49" charset="-122"/>
                <a:ea typeface="楷体" panose="02010609060101010101" pitchFamily="49" charset="-122"/>
              </a:rPr>
              <a:t>IC</a:t>
            </a:r>
            <a:r>
              <a:rPr lang="zh-CN" altLang="en-US" sz="2400" b="1" dirty="0">
                <a:solidFill>
                  <a:schemeClr val="bg2">
                    <a:lumMod val="10000"/>
                  </a:schemeClr>
                </a:solidFill>
                <a:latin typeface="楷体" panose="02010609060101010101" pitchFamily="49" charset="-122"/>
                <a:ea typeface="楷体" panose="02010609060101010101" pitchFamily="49" charset="-122"/>
              </a:rPr>
              <a:t>卡是作为这两种特种设备使用标志的补充。</a:t>
            </a:r>
            <a:endParaRPr lang="zh-CN" altLang="en-US" sz="24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slide(from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slide(fromLeft)">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Left)">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1"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2" name="标题 1"/>
          <p:cNvSpPr txBox="1"/>
          <p:nvPr/>
        </p:nvSpPr>
        <p:spPr>
          <a:xfrm>
            <a:off x="179512" y="836712"/>
            <a:ext cx="871296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4.1</a:t>
            </a:r>
            <a:r>
              <a:rPr lang="zh-CN" altLang="en-US" sz="3000" b="1" dirty="0">
                <a:latin typeface="黑体" panose="02010609060101010101" pitchFamily="49" charset="-122"/>
                <a:ea typeface="黑体" panose="02010609060101010101" pitchFamily="49" charset="-122"/>
              </a:rPr>
              <a:t>、其他要求</a:t>
            </a:r>
            <a:endParaRPr lang="zh-CN" altLang="en-US" sz="3000" b="1" dirty="0">
              <a:latin typeface="黑体" panose="02010609060101010101" pitchFamily="49" charset="-122"/>
              <a:ea typeface="黑体" panose="02010609060101010101" pitchFamily="49" charset="-122"/>
            </a:endParaRPr>
          </a:p>
        </p:txBody>
      </p:sp>
      <p:sp>
        <p:nvSpPr>
          <p:cNvPr id="11" name="标题 1"/>
          <p:cNvSpPr txBox="1"/>
          <p:nvPr/>
        </p:nvSpPr>
        <p:spPr>
          <a:xfrm>
            <a:off x="323528" y="1268760"/>
            <a:ext cx="8748464" cy="1118844"/>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◆特种设备使用管理除满足本规则的要求外，还应当满足有关安全技术规范的专项要求。</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3" name="标题 1"/>
          <p:cNvSpPr txBox="1"/>
          <p:nvPr/>
        </p:nvSpPr>
        <p:spPr>
          <a:xfrm>
            <a:off x="323528" y="2204864"/>
            <a:ext cx="8748464" cy="758804"/>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◆不涉及公共安全的个人（家庭）自用的特种设备不属于本规则管辖范围。</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4" name="标题 1"/>
          <p:cNvSpPr txBox="1"/>
          <p:nvPr/>
        </p:nvSpPr>
        <p:spPr>
          <a:xfrm>
            <a:off x="179512" y="5046460"/>
            <a:ext cx="871296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4.1</a:t>
            </a:r>
            <a:r>
              <a:rPr lang="zh-CN" altLang="en-US" sz="3000" b="1" dirty="0">
                <a:latin typeface="黑体" panose="02010609060101010101" pitchFamily="49" charset="-122"/>
                <a:ea typeface="黑体" panose="02010609060101010101" pitchFamily="49" charset="-122"/>
              </a:rPr>
              <a:t>、长输管道、公用管道使用管理</a:t>
            </a:r>
            <a:endParaRPr lang="zh-CN" altLang="en-US" sz="3000" b="1" dirty="0">
              <a:latin typeface="黑体" panose="02010609060101010101" pitchFamily="49" charset="-122"/>
              <a:ea typeface="黑体" panose="02010609060101010101" pitchFamily="49" charset="-122"/>
            </a:endParaRPr>
          </a:p>
        </p:txBody>
      </p:sp>
      <p:sp>
        <p:nvSpPr>
          <p:cNvPr id="15" name="标题 1"/>
          <p:cNvSpPr txBox="1"/>
          <p:nvPr/>
        </p:nvSpPr>
        <p:spPr>
          <a:xfrm>
            <a:off x="323528" y="5622524"/>
            <a:ext cx="8748464" cy="470772"/>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◆长输管道、公用管道使用管理的相关规定另行制定。</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6" name="标题 1"/>
          <p:cNvSpPr txBox="1"/>
          <p:nvPr/>
        </p:nvSpPr>
        <p:spPr>
          <a:xfrm>
            <a:off x="323528" y="2924944"/>
            <a:ext cx="8605588" cy="2121516"/>
          </a:xfrm>
          <a:prstGeom prst="rect">
            <a:avLst/>
          </a:prstGeom>
        </p:spPr>
        <p:txBody>
          <a:bodyPr vert="horz" rtlCol="0" anchor="ctr">
            <a:noAutofit/>
          </a:bodyPr>
          <a:lstStyle/>
          <a:p>
            <a:pPr lvl="0">
              <a:spcBef>
                <a:spcPct val="0"/>
              </a:spcBef>
              <a:defRPr/>
            </a:pPr>
            <a:r>
              <a:rPr lang="zh-CN" altLang="en-US" sz="2400" b="1" dirty="0">
                <a:solidFill>
                  <a:srgbClr val="FFFF00"/>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本规则与其他安全技术规范的协调，本规则解决特种设备管理性规定，是通用要求，而</a:t>
            </a:r>
            <a:r>
              <a:rPr lang="en-US" altLang="zh-CN" sz="2400" b="1" dirty="0">
                <a:solidFill>
                  <a:schemeClr val="bg2">
                    <a:lumMod val="10000"/>
                  </a:schemeClr>
                </a:solidFill>
                <a:latin typeface="楷体" panose="02010609060101010101" pitchFamily="49" charset="-122"/>
                <a:ea typeface="楷体" panose="02010609060101010101" pitchFamily="49" charset="-122"/>
              </a:rPr>
              <a:t>《XX</a:t>
            </a:r>
            <a:r>
              <a:rPr lang="zh-CN" altLang="en-US" sz="2400" b="1" dirty="0">
                <a:solidFill>
                  <a:schemeClr val="bg2">
                    <a:lumMod val="10000"/>
                  </a:schemeClr>
                </a:solidFill>
                <a:latin typeface="楷体" panose="02010609060101010101" pitchFamily="49" charset="-122"/>
                <a:ea typeface="楷体" panose="02010609060101010101" pitchFamily="49" charset="-122"/>
              </a:rPr>
              <a:t>安全技术监察规程</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的使用管理章解决的是该特种设备的技术性规定，是转型要求。如</a:t>
            </a:r>
            <a:r>
              <a:rPr lang="en-US" altLang="zh-CN" sz="2400" b="1" dirty="0">
                <a:solidFill>
                  <a:schemeClr val="bg2">
                    <a:lumMod val="10000"/>
                  </a:schemeClr>
                </a:solidFill>
                <a:latin typeface="楷体" panose="02010609060101010101" pitchFamily="49" charset="-122"/>
                <a:ea typeface="楷体" panose="02010609060101010101" pitchFamily="49" charset="-122"/>
              </a:rPr>
              <a:t>TSG 21-2016《</a:t>
            </a:r>
            <a:r>
              <a:rPr lang="zh-CN" altLang="en-US" sz="2400" b="1" dirty="0">
                <a:solidFill>
                  <a:schemeClr val="bg2">
                    <a:lumMod val="10000"/>
                  </a:schemeClr>
                </a:solidFill>
                <a:latin typeface="楷体" panose="02010609060101010101" pitchFamily="49" charset="-122"/>
                <a:ea typeface="楷体" panose="02010609060101010101" pitchFamily="49" charset="-122"/>
              </a:rPr>
              <a:t>固容规</a:t>
            </a:r>
            <a:r>
              <a:rPr lang="en-US" altLang="zh-CN" sz="2400" b="1" dirty="0">
                <a:solidFill>
                  <a:schemeClr val="bg2">
                    <a:lumMod val="10000"/>
                  </a:schemeClr>
                </a:solidFill>
                <a:latin typeface="楷体" panose="02010609060101010101" pitchFamily="49" charset="-122"/>
                <a:ea typeface="楷体" panose="02010609060101010101" pitchFamily="49" charset="-122"/>
              </a:rPr>
              <a:t>》</a:t>
            </a:r>
            <a:r>
              <a:rPr lang="zh-CN" altLang="en-US" sz="2400" b="1" dirty="0">
                <a:solidFill>
                  <a:schemeClr val="bg2">
                    <a:lumMod val="10000"/>
                  </a:schemeClr>
                </a:solidFill>
                <a:latin typeface="楷体" panose="02010609060101010101" pitchFamily="49" charset="-122"/>
                <a:ea typeface="楷体" panose="02010609060101010101" pitchFamily="49" charset="-122"/>
              </a:rPr>
              <a:t>第</a:t>
            </a:r>
            <a:r>
              <a:rPr lang="en-US" altLang="zh-CN" sz="2400" b="1" dirty="0">
                <a:solidFill>
                  <a:schemeClr val="bg2">
                    <a:lumMod val="10000"/>
                  </a:schemeClr>
                </a:solidFill>
                <a:latin typeface="楷体" panose="02010609060101010101" pitchFamily="49" charset="-122"/>
                <a:ea typeface="楷体" panose="02010609060101010101" pitchFamily="49" charset="-122"/>
              </a:rPr>
              <a:t>7</a:t>
            </a:r>
            <a:r>
              <a:rPr lang="zh-CN" altLang="en-US" sz="2400" b="1" dirty="0">
                <a:solidFill>
                  <a:schemeClr val="bg2">
                    <a:lumMod val="10000"/>
                  </a:schemeClr>
                </a:solidFill>
                <a:latin typeface="楷体" panose="02010609060101010101" pitchFamily="49" charset="-122"/>
                <a:ea typeface="楷体" panose="02010609060101010101" pitchFamily="49" charset="-122"/>
              </a:rPr>
              <a:t>章规定了固定式压力容器定期自行检查的时机和内容、年度检查的项目等。</a:t>
            </a:r>
            <a:endParaRPr lang="zh-CN" altLang="en-US" sz="24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1"/>
                                        </p:tgtEl>
                                        <p:attrNameLst>
                                          <p:attrName>style.visibility</p:attrName>
                                        </p:attrNameLst>
                                      </p:cBhvr>
                                      <p:to>
                                        <p:strVal val="visible"/>
                                      </p:to>
                                    </p:set>
                                    <p:anim calcmode="discrete" valueType="clr">
                                      <p:cBhvr override="childStyle">
                                        <p:cTn id="7"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1"/>
                                        </p:tgtEl>
                                        <p:attrNameLst>
                                          <p:attrName>fillcolor</p:attrName>
                                        </p:attrNameLst>
                                      </p:cBhvr>
                                      <p:tavLst>
                                        <p:tav tm="0">
                                          <p:val>
                                            <p:clrVal>
                                              <a:schemeClr val="accent2"/>
                                            </p:clrVal>
                                          </p:val>
                                        </p:tav>
                                        <p:tav tm="50000">
                                          <p:val>
                                            <p:clrVal>
                                              <a:schemeClr val="hlink"/>
                                            </p:clrVal>
                                          </p:val>
                                        </p:tav>
                                      </p:tavLst>
                                    </p:anim>
                                    <p:set>
                                      <p:cBhvr>
                                        <p:cTn id="9" dur="80"/>
                                        <p:tgtEl>
                                          <p:spTgt spid="11"/>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3"/>
                                        </p:tgtEl>
                                        <p:attrNameLst>
                                          <p:attrName>style.visibility</p:attrName>
                                        </p:attrNameLst>
                                      </p:cBhvr>
                                      <p:to>
                                        <p:strVal val="visible"/>
                                      </p:to>
                                    </p:set>
                                    <p:anim calcmode="discrete" valueType="clr">
                                      <p:cBhvr override="childStyle">
                                        <p:cTn id="14"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3"/>
                                        </p:tgtEl>
                                        <p:attrNameLst>
                                          <p:attrName>fillcolor</p:attrName>
                                        </p:attrNameLst>
                                      </p:cBhvr>
                                      <p:tavLst>
                                        <p:tav tm="0">
                                          <p:val>
                                            <p:clrVal>
                                              <a:schemeClr val="accent2"/>
                                            </p:clrVal>
                                          </p:val>
                                        </p:tav>
                                        <p:tav tm="50000">
                                          <p:val>
                                            <p:clrVal>
                                              <a:schemeClr val="hlink"/>
                                            </p:clrVal>
                                          </p:val>
                                        </p:tav>
                                      </p:tavLst>
                                    </p:anim>
                                    <p:set>
                                      <p:cBhvr>
                                        <p:cTn id="16" dur="80"/>
                                        <p:tgtEl>
                                          <p:spTgt spid="13"/>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slide(fromLeft)">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6"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inHorizontal)">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7" presetClass="entr" presetSubtype="0" fill="hold" grpId="0" nodeType="clickEffect">
                                  <p:stCondLst>
                                    <p:cond delay="0"/>
                                  </p:stCondLst>
                                  <p:iterate type="lt">
                                    <p:tmPct val="50000"/>
                                  </p:iterate>
                                  <p:childTnLst>
                                    <p:set>
                                      <p:cBhvr>
                                        <p:cTn id="30" dur="1" fill="hold">
                                          <p:stCondLst>
                                            <p:cond delay="0"/>
                                          </p:stCondLst>
                                        </p:cTn>
                                        <p:tgtEl>
                                          <p:spTgt spid="15"/>
                                        </p:tgtEl>
                                        <p:attrNameLst>
                                          <p:attrName>style.visibility</p:attrName>
                                        </p:attrNameLst>
                                      </p:cBhvr>
                                      <p:to>
                                        <p:strVal val="visible"/>
                                      </p:to>
                                    </p:set>
                                    <p:anim calcmode="discrete" valueType="clr">
                                      <p:cBhvr override="childStyle">
                                        <p:cTn id="31"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15"/>
                                        </p:tgtEl>
                                        <p:attrNameLst>
                                          <p:attrName>fillcolor</p:attrName>
                                        </p:attrNameLst>
                                      </p:cBhvr>
                                      <p:tavLst>
                                        <p:tav tm="0">
                                          <p:val>
                                            <p:clrVal>
                                              <a:schemeClr val="accent2"/>
                                            </p:clrVal>
                                          </p:val>
                                        </p:tav>
                                        <p:tav tm="50000">
                                          <p:val>
                                            <p:clrVal>
                                              <a:schemeClr val="hlink"/>
                                            </p:clrVal>
                                          </p:val>
                                        </p:tav>
                                      </p:tavLst>
                                    </p:anim>
                                    <p:set>
                                      <p:cBhvr>
                                        <p:cTn id="33" dur="80"/>
                                        <p:tgtEl>
                                          <p:spTgt spid="1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P spid="15" grpId="0"/>
      <p:bldP spid="16"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五、主要内容（条文解释）</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2" name="标题 1"/>
          <p:cNvSpPr txBox="1"/>
          <p:nvPr/>
        </p:nvSpPr>
        <p:spPr>
          <a:xfrm>
            <a:off x="179512" y="836712"/>
            <a:ext cx="871296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4.3</a:t>
            </a:r>
            <a:r>
              <a:rPr lang="zh-CN" altLang="en-US" sz="3000" b="1" dirty="0">
                <a:latin typeface="黑体" panose="02010609060101010101" pitchFamily="49" charset="-122"/>
                <a:ea typeface="黑体" panose="02010609060101010101" pitchFamily="49" charset="-122"/>
              </a:rPr>
              <a:t>、解释权限</a:t>
            </a:r>
            <a:endParaRPr lang="zh-CN" altLang="en-US" sz="3000" b="1" dirty="0">
              <a:latin typeface="黑体" panose="02010609060101010101" pitchFamily="49" charset="-122"/>
              <a:ea typeface="黑体" panose="02010609060101010101" pitchFamily="49" charset="-122"/>
            </a:endParaRPr>
          </a:p>
        </p:txBody>
      </p:sp>
      <p:sp>
        <p:nvSpPr>
          <p:cNvPr id="11" name="标题 1"/>
          <p:cNvSpPr txBox="1"/>
          <p:nvPr/>
        </p:nvSpPr>
        <p:spPr>
          <a:xfrm>
            <a:off x="323528" y="1268760"/>
            <a:ext cx="8748464" cy="1118844"/>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◆本规则由国家质检总局负责解释。</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4" name="标题 1"/>
          <p:cNvSpPr txBox="1"/>
          <p:nvPr/>
        </p:nvSpPr>
        <p:spPr>
          <a:xfrm>
            <a:off x="179512" y="2065977"/>
            <a:ext cx="8712968" cy="642943"/>
          </a:xfrm>
          <a:prstGeom prst="rect">
            <a:avLst/>
          </a:prstGeom>
        </p:spPr>
        <p:txBody>
          <a:bodyPr vert="horz" rtlCol="0" anchor="ctr">
            <a:noAutofit/>
          </a:bodyPr>
          <a:lstStyle/>
          <a:p>
            <a:pPr lvl="0">
              <a:spcBef>
                <a:spcPct val="0"/>
              </a:spcBef>
              <a:defRPr/>
            </a:pPr>
            <a:r>
              <a:rPr lang="en-US" altLang="zh-CN" sz="3000" b="1" dirty="0">
                <a:solidFill>
                  <a:schemeClr val="tx2">
                    <a:lumMod val="90000"/>
                    <a:lumOff val="10000"/>
                  </a:schemeClr>
                </a:solidFill>
                <a:latin typeface="黑体" panose="02010609060101010101" pitchFamily="49" charset="-122"/>
                <a:ea typeface="黑体" panose="02010609060101010101" pitchFamily="49" charset="-122"/>
              </a:rPr>
              <a:t>4.4</a:t>
            </a:r>
            <a:r>
              <a:rPr lang="zh-CN" altLang="en-US" sz="3000" b="1" dirty="0">
                <a:latin typeface="黑体" panose="02010609060101010101" pitchFamily="49" charset="-122"/>
                <a:ea typeface="黑体" panose="02010609060101010101" pitchFamily="49" charset="-122"/>
              </a:rPr>
              <a:t>、施行时间</a:t>
            </a:r>
            <a:endParaRPr lang="zh-CN" altLang="en-US" sz="3000" b="1" dirty="0">
              <a:latin typeface="黑体" panose="02010609060101010101" pitchFamily="49" charset="-122"/>
              <a:ea typeface="黑体" panose="02010609060101010101" pitchFamily="49" charset="-122"/>
            </a:endParaRPr>
          </a:p>
        </p:txBody>
      </p:sp>
      <p:sp>
        <p:nvSpPr>
          <p:cNvPr id="15" name="标题 1"/>
          <p:cNvSpPr txBox="1"/>
          <p:nvPr/>
        </p:nvSpPr>
        <p:spPr>
          <a:xfrm>
            <a:off x="323528" y="2564904"/>
            <a:ext cx="8748464" cy="864096"/>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◆本规则自</a:t>
            </a:r>
            <a:r>
              <a:rPr lang="en-US" altLang="zh-CN" sz="2500" b="1" dirty="0">
                <a:latin typeface="黑体" panose="02010609060101010101" pitchFamily="49" charset="-122"/>
                <a:ea typeface="黑体" panose="02010609060101010101" pitchFamily="49" charset="-122"/>
              </a:rPr>
              <a:t>2017</a:t>
            </a:r>
            <a:r>
              <a:rPr lang="zh-CN" altLang="en-US" sz="2500" b="1" dirty="0">
                <a:latin typeface="黑体" panose="02010609060101010101" pitchFamily="49" charset="-122"/>
                <a:ea typeface="黑体" panose="02010609060101010101" pitchFamily="49" charset="-122"/>
              </a:rPr>
              <a:t>年</a:t>
            </a:r>
            <a:r>
              <a:rPr lang="en-US" altLang="zh-CN" sz="2500" b="1" dirty="0">
                <a:latin typeface="黑体" panose="02010609060101010101" pitchFamily="49" charset="-122"/>
                <a:ea typeface="黑体" panose="02010609060101010101" pitchFamily="49" charset="-122"/>
              </a:rPr>
              <a:t>8 </a:t>
            </a:r>
            <a:r>
              <a:rPr lang="zh-CN" altLang="en-US" sz="2500" b="1" dirty="0">
                <a:latin typeface="黑体" panose="02010609060101010101" pitchFamily="49" charset="-122"/>
                <a:ea typeface="黑体" panose="02010609060101010101" pitchFamily="49" charset="-122"/>
              </a:rPr>
              <a:t>月</a:t>
            </a:r>
            <a:r>
              <a:rPr lang="en-US" altLang="zh-CN" sz="2500" b="1" dirty="0">
                <a:latin typeface="黑体" panose="02010609060101010101" pitchFamily="49" charset="-122"/>
                <a:ea typeface="黑体" panose="02010609060101010101" pitchFamily="49" charset="-122"/>
              </a:rPr>
              <a:t>1 </a:t>
            </a:r>
            <a:r>
              <a:rPr lang="zh-CN" altLang="en-US" sz="2500" b="1" dirty="0">
                <a:latin typeface="黑体" panose="02010609060101010101" pitchFamily="49" charset="-122"/>
                <a:ea typeface="黑体" panose="02010609060101010101" pitchFamily="49" charset="-122"/>
              </a:rPr>
              <a:t>日起施行，以下下列安全技术规范同时废止：</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3" name="矩形 2"/>
          <p:cNvSpPr/>
          <p:nvPr/>
        </p:nvSpPr>
        <p:spPr>
          <a:xfrm>
            <a:off x="467544" y="3429000"/>
            <a:ext cx="8280920" cy="3272691"/>
          </a:xfrm>
          <a:prstGeom prst="rect">
            <a:avLst/>
          </a:prstGeom>
        </p:spPr>
        <p:txBody>
          <a:bodyPr wrap="square">
            <a:spAutoFit/>
          </a:bodyPr>
          <a:lstStyle/>
          <a:p>
            <a:pPr indent="314960" algn="just">
              <a:lnSpc>
                <a:spcPts val="2015"/>
              </a:lnSpc>
              <a:spcAft>
                <a:spcPts val="0"/>
              </a:spcAft>
            </a:pPr>
            <a:r>
              <a:rPr lang="en-US" altLang="zh-CN" sz="2000" kern="100" spc="20" dirty="0">
                <a:latin typeface="黑体" panose="02010609060101010101" pitchFamily="49" charset="-122"/>
                <a:ea typeface="黑体" panose="02010609060101010101" pitchFamily="49" charset="-122"/>
                <a:cs typeface="Times New Roman" panose="02020603050405020304" pitchFamily="18" charset="0"/>
              </a:rPr>
              <a:t>(</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1</a:t>
            </a:r>
            <a:r>
              <a:rPr lang="en-US" altLang="zh-CN" sz="2000" kern="100" spc="20" dirty="0">
                <a:latin typeface="黑体" panose="02010609060101010101" pitchFamily="49" charset="-122"/>
                <a:ea typeface="黑体" panose="02010609060101010101" pitchFamily="49" charset="-122"/>
                <a:cs typeface="Times New Roman" panose="02020603050405020304" pitchFamily="18" charset="0"/>
              </a:rPr>
              <a:t>)</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2005</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年</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9</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月</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16</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日，国家质检总局颁布的《气瓶使用登记管理规则》（</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TSG R5001-2005</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a:t>
            </a:r>
            <a:endParaRPr lang="zh-CN" altLang="zh-CN" sz="2000" dirty="0">
              <a:latin typeface="黑体" panose="02010609060101010101" pitchFamily="49" charset="-122"/>
              <a:ea typeface="黑体" panose="02010609060101010101" pitchFamily="49" charset="-122"/>
              <a:cs typeface="宋体" panose="02010600030101010101" pitchFamily="2" charset="-122"/>
            </a:endParaRPr>
          </a:p>
          <a:p>
            <a:pPr indent="314960" algn="just">
              <a:lnSpc>
                <a:spcPts val="2015"/>
              </a:lnSpc>
              <a:spcAft>
                <a:spcPts val="0"/>
              </a:spcAft>
            </a:pPr>
            <a:r>
              <a:rPr lang="en-US" altLang="zh-CN" sz="2000" kern="100" spc="20" dirty="0">
                <a:latin typeface="黑体" panose="02010609060101010101" pitchFamily="49" charset="-122"/>
                <a:ea typeface="黑体" panose="02010609060101010101" pitchFamily="49" charset="-122"/>
                <a:cs typeface="Times New Roman" panose="02020603050405020304" pitchFamily="18" charset="0"/>
              </a:rPr>
              <a:t>(</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2</a:t>
            </a:r>
            <a:r>
              <a:rPr lang="en-US" altLang="zh-CN" sz="2000" kern="100" spc="20" dirty="0">
                <a:latin typeface="黑体" panose="02010609060101010101" pitchFamily="49" charset="-122"/>
                <a:ea typeface="黑体" panose="02010609060101010101" pitchFamily="49" charset="-122"/>
                <a:cs typeface="Times New Roman" panose="02020603050405020304" pitchFamily="18" charset="0"/>
              </a:rPr>
              <a:t>)</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2009</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年</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5</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月</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8</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日，国家质检总局颁布的《电梯使用管理与维护保养规则》（</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TG T5001-2009</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a:t>
            </a:r>
            <a:endParaRPr lang="zh-CN" altLang="zh-CN" sz="2000" dirty="0">
              <a:latin typeface="黑体" panose="02010609060101010101" pitchFamily="49" charset="-122"/>
              <a:ea typeface="黑体" panose="02010609060101010101" pitchFamily="49" charset="-122"/>
              <a:cs typeface="宋体" panose="02010600030101010101" pitchFamily="2" charset="-122"/>
            </a:endParaRPr>
          </a:p>
          <a:p>
            <a:pPr indent="314960" algn="just">
              <a:lnSpc>
                <a:spcPts val="2015"/>
              </a:lnSpc>
              <a:spcAft>
                <a:spcPts val="0"/>
              </a:spcAft>
            </a:pPr>
            <a:r>
              <a:rPr lang="en-US" altLang="zh-CN" sz="2000" kern="100" spc="20" dirty="0">
                <a:latin typeface="黑体" panose="02010609060101010101" pitchFamily="49" charset="-122"/>
                <a:ea typeface="黑体" panose="02010609060101010101" pitchFamily="49" charset="-122"/>
                <a:cs typeface="Times New Roman" panose="02020603050405020304" pitchFamily="18" charset="0"/>
              </a:rPr>
              <a:t>(</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3</a:t>
            </a:r>
            <a:r>
              <a:rPr lang="en-US" altLang="zh-CN" sz="2000" kern="100" spc="20" dirty="0">
                <a:latin typeface="黑体" panose="02010609060101010101" pitchFamily="49" charset="-122"/>
                <a:ea typeface="黑体" panose="02010609060101010101" pitchFamily="49" charset="-122"/>
                <a:cs typeface="Times New Roman" panose="02020603050405020304" pitchFamily="18" charset="0"/>
              </a:rPr>
              <a:t>)</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2009</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年</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8</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月</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31</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日，国家质检总局颁布的《起重机械使用管理规则》</a:t>
            </a:r>
            <a:r>
              <a:rPr lang="en-US" altLang="zh-CN" sz="2000" kern="100" spc="20" dirty="0">
                <a:latin typeface="黑体" panose="02010609060101010101" pitchFamily="49" charset="-122"/>
                <a:ea typeface="黑体" panose="02010609060101010101" pitchFamily="49" charset="-122"/>
                <a:cs typeface="Times New Roman" panose="02020603050405020304" pitchFamily="18" charset="0"/>
              </a:rPr>
              <a:t>(</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TSG Q5001-2009</a:t>
            </a:r>
            <a:r>
              <a:rPr lang="en-US" altLang="zh-CN" sz="2000" kern="100" spc="20" dirty="0">
                <a:latin typeface="黑体" panose="02010609060101010101" pitchFamily="49" charset="-122"/>
                <a:ea typeface="黑体" panose="02010609060101010101" pitchFamily="49" charset="-122"/>
                <a:cs typeface="Times New Roman" panose="02020603050405020304" pitchFamily="18" charset="0"/>
              </a:rPr>
              <a:t>)</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a:t>
            </a:r>
            <a:endParaRPr lang="zh-CN" altLang="zh-CN" sz="2000" dirty="0">
              <a:latin typeface="黑体" panose="02010609060101010101" pitchFamily="49" charset="-122"/>
              <a:ea typeface="黑体" panose="02010609060101010101" pitchFamily="49" charset="-122"/>
              <a:cs typeface="宋体" panose="02010600030101010101" pitchFamily="2" charset="-122"/>
            </a:endParaRPr>
          </a:p>
          <a:p>
            <a:pPr indent="314960" algn="just">
              <a:lnSpc>
                <a:spcPts val="2015"/>
              </a:lnSpc>
              <a:spcAft>
                <a:spcPts val="0"/>
              </a:spcAft>
            </a:pPr>
            <a:r>
              <a:rPr lang="en-US" altLang="zh-CN" sz="2000" kern="100" spc="20" dirty="0">
                <a:latin typeface="黑体" panose="02010609060101010101" pitchFamily="49" charset="-122"/>
                <a:ea typeface="黑体" panose="02010609060101010101" pitchFamily="49" charset="-122"/>
                <a:cs typeface="Times New Roman" panose="02020603050405020304" pitchFamily="18" charset="0"/>
              </a:rPr>
              <a:t>(</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4</a:t>
            </a:r>
            <a:r>
              <a:rPr lang="en-US" altLang="zh-CN" sz="2000" kern="100" spc="20" dirty="0">
                <a:latin typeface="黑体" panose="02010609060101010101" pitchFamily="49" charset="-122"/>
                <a:ea typeface="黑体" panose="02010609060101010101" pitchFamily="49" charset="-122"/>
                <a:cs typeface="Times New Roman" panose="02020603050405020304" pitchFamily="18" charset="0"/>
              </a:rPr>
              <a:t>)</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2009</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年</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8</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月</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31</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日，国家质检总局颁布的《压力管道使用登记管理规则》</a:t>
            </a:r>
            <a:r>
              <a:rPr lang="en-US" altLang="zh-CN" sz="2000" kern="100" spc="20" dirty="0">
                <a:latin typeface="黑体" panose="02010609060101010101" pitchFamily="49" charset="-122"/>
                <a:ea typeface="黑体" panose="02010609060101010101" pitchFamily="49" charset="-122"/>
                <a:cs typeface="Times New Roman" panose="02020603050405020304" pitchFamily="18" charset="0"/>
              </a:rPr>
              <a:t>(</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TSG D5001-2009</a:t>
            </a:r>
            <a:r>
              <a:rPr lang="en-US" altLang="zh-CN" sz="2000" kern="100" spc="20" dirty="0">
                <a:latin typeface="黑体" panose="02010609060101010101" pitchFamily="49" charset="-122"/>
                <a:ea typeface="黑体" panose="02010609060101010101" pitchFamily="49" charset="-122"/>
                <a:cs typeface="Times New Roman" panose="02020603050405020304" pitchFamily="18" charset="0"/>
              </a:rPr>
              <a:t>)</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a:t>
            </a:r>
            <a:endParaRPr lang="zh-CN" altLang="zh-CN" sz="2000" dirty="0">
              <a:latin typeface="黑体" panose="02010609060101010101" pitchFamily="49" charset="-122"/>
              <a:ea typeface="黑体" panose="02010609060101010101" pitchFamily="49" charset="-122"/>
              <a:cs typeface="宋体" panose="02010600030101010101" pitchFamily="2" charset="-122"/>
            </a:endParaRPr>
          </a:p>
          <a:p>
            <a:pPr indent="314960" algn="just">
              <a:lnSpc>
                <a:spcPts val="2015"/>
              </a:lnSpc>
              <a:spcAft>
                <a:spcPts val="0"/>
              </a:spcAft>
            </a:pPr>
            <a:r>
              <a:rPr lang="en-US" altLang="zh-CN" sz="2000" kern="100" spc="20" dirty="0">
                <a:latin typeface="黑体" panose="02010609060101010101" pitchFamily="49" charset="-122"/>
                <a:ea typeface="黑体" panose="02010609060101010101" pitchFamily="49" charset="-122"/>
                <a:cs typeface="Times New Roman" panose="02020603050405020304" pitchFamily="18" charset="0"/>
              </a:rPr>
              <a:t>(</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5</a:t>
            </a:r>
            <a:r>
              <a:rPr lang="en-US" altLang="zh-CN" sz="2000" kern="100" spc="20" dirty="0">
                <a:latin typeface="黑体" panose="02010609060101010101" pitchFamily="49" charset="-122"/>
                <a:ea typeface="黑体" panose="02010609060101010101" pitchFamily="49" charset="-122"/>
                <a:cs typeface="Times New Roman" panose="02020603050405020304" pitchFamily="18" charset="0"/>
              </a:rPr>
              <a:t>)</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2013</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年</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1</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月</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16</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日，国家质检总局颁布的《压力容器使用管理规则》</a:t>
            </a:r>
            <a:r>
              <a:rPr lang="en-US" altLang="zh-CN" sz="2000" kern="100" spc="20" dirty="0">
                <a:latin typeface="黑体" panose="02010609060101010101" pitchFamily="49" charset="-122"/>
                <a:ea typeface="黑体" panose="02010609060101010101" pitchFamily="49" charset="-122"/>
                <a:cs typeface="Times New Roman" panose="02020603050405020304" pitchFamily="18" charset="0"/>
              </a:rPr>
              <a:t>(</a:t>
            </a:r>
            <a:r>
              <a:rPr lang="en-US" altLang="zh-CN" sz="2000" kern="100" spc="20" dirty="0">
                <a:latin typeface="黑体" panose="02010609060101010101" pitchFamily="49" charset="-122"/>
                <a:ea typeface="黑体" panose="02010609060101010101" pitchFamily="49" charset="-122"/>
                <a:cs typeface="宋体" panose="02010600030101010101" pitchFamily="2" charset="-122"/>
              </a:rPr>
              <a:t>TSG R5002-2013</a:t>
            </a:r>
            <a:r>
              <a:rPr lang="en-US" altLang="zh-CN" sz="2000" kern="100" spc="20" dirty="0">
                <a:latin typeface="黑体" panose="02010609060101010101" pitchFamily="49" charset="-122"/>
                <a:ea typeface="黑体" panose="02010609060101010101" pitchFamily="49" charset="-122"/>
                <a:cs typeface="Times New Roman" panose="02020603050405020304" pitchFamily="18" charset="0"/>
              </a:rPr>
              <a:t>)</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a:t>
            </a:r>
            <a:endParaRPr lang="zh-CN" altLang="zh-CN" sz="2000" dirty="0">
              <a:latin typeface="黑体" panose="02010609060101010101" pitchFamily="49" charset="-122"/>
              <a:ea typeface="黑体" panose="02010609060101010101" pitchFamily="49" charset="-122"/>
              <a:cs typeface="宋体" panose="02010600030101010101" pitchFamily="2" charset="-122"/>
            </a:endParaRPr>
          </a:p>
          <a:p>
            <a:r>
              <a:rPr lang="en-US" altLang="zh-CN" sz="2000" kern="100" spc="20" dirty="0">
                <a:latin typeface="黑体" panose="02010609060101010101" pitchFamily="49" charset="-122"/>
                <a:ea typeface="黑体" panose="02010609060101010101" pitchFamily="49" charset="-122"/>
              </a:rPr>
              <a:t>(6) 2014</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年</a:t>
            </a:r>
            <a:r>
              <a:rPr lang="en-US" altLang="zh-CN" sz="2000" kern="100" spc="20" dirty="0">
                <a:latin typeface="黑体" panose="02010609060101010101" pitchFamily="49" charset="-122"/>
                <a:ea typeface="黑体" panose="02010609060101010101" pitchFamily="49" charset="-122"/>
              </a:rPr>
              <a:t>9</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月</a:t>
            </a:r>
            <a:r>
              <a:rPr lang="en-US" altLang="zh-CN" sz="2000" kern="100" spc="20" dirty="0">
                <a:latin typeface="黑体" panose="02010609060101010101" pitchFamily="49" charset="-122"/>
                <a:ea typeface="黑体" panose="02010609060101010101" pitchFamily="49" charset="-122"/>
              </a:rPr>
              <a:t>5</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日，国家质检总局颁布的《锅炉使用管理规则》</a:t>
            </a:r>
            <a:r>
              <a:rPr lang="en-US" altLang="zh-CN" sz="2000" kern="100" spc="20" dirty="0">
                <a:latin typeface="黑体" panose="02010609060101010101" pitchFamily="49" charset="-122"/>
                <a:ea typeface="黑体" panose="02010609060101010101" pitchFamily="49" charset="-122"/>
              </a:rPr>
              <a:t>(TSG G5004-2014)</a:t>
            </a:r>
            <a:r>
              <a:rPr lang="zh-CN" altLang="zh-CN" sz="2000" kern="100" spc="20" dirty="0">
                <a:latin typeface="黑体" panose="02010609060101010101" pitchFamily="49" charset="-122"/>
                <a:ea typeface="黑体" panose="02010609060101010101" pitchFamily="49" charset="-122"/>
                <a:cs typeface="Times New Roman" panose="02020603050405020304" pitchFamily="18" charset="0"/>
              </a:rPr>
              <a:t>。</a:t>
            </a:r>
            <a:endParaRPr lang="zh-CN" altLang="en-US" sz="2000"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1"/>
                                        </p:tgtEl>
                                        <p:attrNameLst>
                                          <p:attrName>style.visibility</p:attrName>
                                        </p:attrNameLst>
                                      </p:cBhvr>
                                      <p:to>
                                        <p:strVal val="visible"/>
                                      </p:to>
                                    </p:set>
                                    <p:anim calcmode="discrete" valueType="clr">
                                      <p:cBhvr override="childStyle">
                                        <p:cTn id="7"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1"/>
                                        </p:tgtEl>
                                        <p:attrNameLst>
                                          <p:attrName>fillcolor</p:attrName>
                                        </p:attrNameLst>
                                      </p:cBhvr>
                                      <p:tavLst>
                                        <p:tav tm="0">
                                          <p:val>
                                            <p:clrVal>
                                              <a:schemeClr val="accent2"/>
                                            </p:clrVal>
                                          </p:val>
                                        </p:tav>
                                        <p:tav tm="50000">
                                          <p:val>
                                            <p:clrVal>
                                              <a:schemeClr val="hlink"/>
                                            </p:clrVal>
                                          </p:val>
                                        </p:tav>
                                      </p:tavLst>
                                    </p:anim>
                                    <p:set>
                                      <p:cBhvr>
                                        <p:cTn id="9" dur="80"/>
                                        <p:tgtEl>
                                          <p:spTgt spid="11"/>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6" presetClass="entr" presetSubtype="26"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Horizontal)">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grpId="0" nodeType="clickEffect">
                                  <p:stCondLst>
                                    <p:cond delay="0"/>
                                  </p:stCondLst>
                                  <p:iterate type="lt">
                                    <p:tmPct val="50000"/>
                                  </p:iterate>
                                  <p:childTnLst>
                                    <p:set>
                                      <p:cBhvr>
                                        <p:cTn id="18" dur="1" fill="hold">
                                          <p:stCondLst>
                                            <p:cond delay="0"/>
                                          </p:stCondLst>
                                        </p:cTn>
                                        <p:tgtEl>
                                          <p:spTgt spid="15"/>
                                        </p:tgtEl>
                                        <p:attrNameLst>
                                          <p:attrName>style.visibility</p:attrName>
                                        </p:attrNameLst>
                                      </p:cBhvr>
                                      <p:to>
                                        <p:strVal val="visible"/>
                                      </p:to>
                                    </p:set>
                                    <p:anim calcmode="discrete" valueType="clr">
                                      <p:cBhvr override="childStyle">
                                        <p:cTn id="19"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5"/>
                                        </p:tgtEl>
                                        <p:attrNameLst>
                                          <p:attrName>fillcolor</p:attrName>
                                        </p:attrNameLst>
                                      </p:cBhvr>
                                      <p:tavLst>
                                        <p:tav tm="0">
                                          <p:val>
                                            <p:clrVal>
                                              <a:schemeClr val="accent2"/>
                                            </p:clrVal>
                                          </p:val>
                                        </p:tav>
                                        <p:tav tm="50000">
                                          <p:val>
                                            <p:clrVal>
                                              <a:schemeClr val="hlink"/>
                                            </p:clrVal>
                                          </p:val>
                                        </p:tav>
                                      </p:tavLst>
                                    </p:anim>
                                    <p:set>
                                      <p:cBhvr>
                                        <p:cTn id="21" dur="80"/>
                                        <p:tgtEl>
                                          <p:spTgt spid="15"/>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12" presetClass="entr" presetSubtype="1"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slide(fromTop)">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5" grpId="0"/>
      <p:bldP spid="3"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142853"/>
            <a:ext cx="8229600" cy="642943"/>
          </a:xfrm>
        </p:spPr>
        <p:txBody>
          <a:bodyPr>
            <a:normAutofit/>
          </a:bodyPr>
          <a:lstStyle/>
          <a:p>
            <a:pPr algn="ctr"/>
            <a:r>
              <a:rPr lang="zh-CN" altLang="en-US" sz="3500" b="1" dirty="0">
                <a:solidFill>
                  <a:srgbClr val="C00000"/>
                </a:solidFill>
                <a:latin typeface="黑体" panose="02010609060101010101" pitchFamily="49" charset="-122"/>
                <a:ea typeface="黑体" panose="02010609060101010101" pitchFamily="49" charset="-122"/>
              </a:rPr>
              <a:t>六、结束语</a:t>
            </a:r>
            <a:endParaRPr lang="zh-CN" altLang="en-US" sz="3500" b="1" dirty="0">
              <a:solidFill>
                <a:srgbClr val="C00000"/>
              </a:solidFill>
              <a:latin typeface="黑体" panose="02010609060101010101" pitchFamily="49" charset="-122"/>
              <a:ea typeface="黑体" panose="02010609060101010101" pitchFamily="49" charset="-122"/>
            </a:endParaRPr>
          </a:p>
        </p:txBody>
      </p:sp>
      <p:sp>
        <p:nvSpPr>
          <p:cNvPr id="4" name="标题 1"/>
          <p:cNvSpPr txBox="1"/>
          <p:nvPr/>
        </p:nvSpPr>
        <p:spPr>
          <a:xfrm>
            <a:off x="142844" y="530216"/>
            <a:ext cx="8858280" cy="1470025"/>
          </a:xfrm>
          <a:prstGeom prst="rect">
            <a:avLst/>
          </a:prstGeom>
        </p:spPr>
        <p:txBody>
          <a:bodyPr vert="horz"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zh-CN" altLang="en-US" sz="6000" b="0" i="0" u="none" strike="noStrike" kern="1200" cap="none" spc="0" normalizeH="0" baseline="0" noProof="0" dirty="0">
              <a:ln>
                <a:noFill/>
              </a:ln>
              <a:solidFill>
                <a:schemeClr val="tx2"/>
              </a:solidFill>
              <a:effectLst/>
              <a:uLnTx/>
              <a:uFillTx/>
              <a:latin typeface="+mj-lt"/>
              <a:ea typeface="+mj-ea"/>
              <a:cs typeface="+mj-cs"/>
            </a:endParaRPr>
          </a:p>
        </p:txBody>
      </p:sp>
      <p:sp>
        <p:nvSpPr>
          <p:cNvPr id="11" name="标题 1"/>
          <p:cNvSpPr txBox="1"/>
          <p:nvPr/>
        </p:nvSpPr>
        <p:spPr>
          <a:xfrm>
            <a:off x="107504" y="836712"/>
            <a:ext cx="8928992" cy="2520280"/>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特种设备使用管理规则</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是第一个管理类大规范（横向），涉及八大类特种设备，引起大家的广泛关注，但是，由于历史原因，承压类特种设备和机电类特种设备在管理方式和要求上有很大差异，用一个统一的安全技术规范对特种设备管理提出基本要求，相关部门和使用单位需要一个适应过程；</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0" name="标题 1"/>
          <p:cNvSpPr txBox="1"/>
          <p:nvPr/>
        </p:nvSpPr>
        <p:spPr>
          <a:xfrm>
            <a:off x="107504" y="3212976"/>
            <a:ext cx="8928992" cy="1584176"/>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◆由于</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特种设备使用管理规则</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其强制执行的特点，特种设备安全监察机构、检验机构和使用单位应当应势而为，尽快完善工作程序、修改管理制度、升级信息管理系统等，开创特种设备安全工作新局面；</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
        <p:nvSpPr>
          <p:cNvPr id="17" name="标题 1"/>
          <p:cNvSpPr txBox="1"/>
          <p:nvPr/>
        </p:nvSpPr>
        <p:spPr>
          <a:xfrm>
            <a:off x="107504" y="4869160"/>
            <a:ext cx="8928992" cy="1584176"/>
          </a:xfrm>
          <a:prstGeom prst="rect">
            <a:avLst/>
          </a:prstGeom>
        </p:spPr>
        <p:txBody>
          <a:bodyPr vert="horz" rtlCol="0" anchor="ctr">
            <a:noAutofit/>
          </a:bodyPr>
          <a:lstStyle/>
          <a:p>
            <a:pPr lvl="0">
              <a:spcBef>
                <a:spcPct val="0"/>
              </a:spcBef>
              <a:defRPr/>
            </a:pPr>
            <a:r>
              <a:rPr lang="zh-CN" altLang="en-US" sz="2500" b="1" dirty="0">
                <a:latin typeface="黑体" panose="02010609060101010101" pitchFamily="49" charset="-122"/>
                <a:ea typeface="黑体" panose="02010609060101010101" pitchFamily="49" charset="-122"/>
              </a:rPr>
              <a:t>◆</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特种设备使用管理规则</a:t>
            </a:r>
            <a:r>
              <a:rPr lang="en-US" altLang="zh-CN" sz="2500" b="1" dirty="0">
                <a:latin typeface="黑体" panose="02010609060101010101" pitchFamily="49" charset="-122"/>
                <a:ea typeface="黑体" panose="02010609060101010101" pitchFamily="49" charset="-122"/>
              </a:rPr>
              <a:t>》</a:t>
            </a:r>
            <a:r>
              <a:rPr lang="zh-CN" altLang="en-US" sz="2500" b="1" dirty="0">
                <a:latin typeface="黑体" panose="02010609060101010101" pitchFamily="49" charset="-122"/>
                <a:ea typeface="黑体" panose="02010609060101010101" pitchFamily="49" charset="-122"/>
              </a:rPr>
              <a:t>是一个安全技术规范，其基础是特种设备安全管理的经验和教训，在新技术日新月异的时代，我们需要不断研究和探索，夯实相关的技术基础。</a:t>
            </a:r>
            <a:endParaRPr kumimoji="0" lang="zh-CN" altLang="en-US" sz="2500" b="1"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1"/>
                                        </p:tgtEl>
                                        <p:attrNameLst>
                                          <p:attrName>style.visibility</p:attrName>
                                        </p:attrNameLst>
                                      </p:cBhvr>
                                      <p:to>
                                        <p:strVal val="visible"/>
                                      </p:to>
                                    </p:set>
                                    <p:anim calcmode="discrete" valueType="clr">
                                      <p:cBhvr override="childStyle">
                                        <p:cTn id="7"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1"/>
                                        </p:tgtEl>
                                        <p:attrNameLst>
                                          <p:attrName>fillcolor</p:attrName>
                                        </p:attrNameLst>
                                      </p:cBhvr>
                                      <p:tavLst>
                                        <p:tav tm="0">
                                          <p:val>
                                            <p:clrVal>
                                              <a:schemeClr val="accent2"/>
                                            </p:clrVal>
                                          </p:val>
                                        </p:tav>
                                        <p:tav tm="50000">
                                          <p:val>
                                            <p:clrVal>
                                              <a:schemeClr val="hlink"/>
                                            </p:clrVal>
                                          </p:val>
                                        </p:tav>
                                      </p:tavLst>
                                    </p:anim>
                                    <p:set>
                                      <p:cBhvr>
                                        <p:cTn id="9" dur="80"/>
                                        <p:tgtEl>
                                          <p:spTgt spid="11"/>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0"/>
                                        </p:tgtEl>
                                        <p:attrNameLst>
                                          <p:attrName>style.visibility</p:attrName>
                                        </p:attrNameLst>
                                      </p:cBhvr>
                                      <p:to>
                                        <p:strVal val="visible"/>
                                      </p:to>
                                    </p:set>
                                    <p:anim calcmode="discrete" valueType="clr">
                                      <p:cBhvr override="childStyle">
                                        <p:cTn id="14"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0"/>
                                        </p:tgtEl>
                                        <p:attrNameLst>
                                          <p:attrName>fillcolor</p:attrName>
                                        </p:attrNameLst>
                                      </p:cBhvr>
                                      <p:tavLst>
                                        <p:tav tm="0">
                                          <p:val>
                                            <p:clrVal>
                                              <a:schemeClr val="accent2"/>
                                            </p:clrVal>
                                          </p:val>
                                        </p:tav>
                                        <p:tav tm="50000">
                                          <p:val>
                                            <p:clrVal>
                                              <a:schemeClr val="hlink"/>
                                            </p:clrVal>
                                          </p:val>
                                        </p:tav>
                                      </p:tavLst>
                                    </p:anim>
                                    <p:set>
                                      <p:cBhvr>
                                        <p:cTn id="16" dur="80"/>
                                        <p:tgtEl>
                                          <p:spTgt spid="10"/>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7"/>
                                        </p:tgtEl>
                                        <p:attrNameLst>
                                          <p:attrName>style.visibility</p:attrName>
                                        </p:attrNameLst>
                                      </p:cBhvr>
                                      <p:to>
                                        <p:strVal val="visible"/>
                                      </p:to>
                                    </p:set>
                                    <p:anim calcmode="discrete" valueType="clr">
                                      <p:cBhvr override="childStyle">
                                        <p:cTn id="21"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7"/>
                                        </p:tgtEl>
                                        <p:attrNameLst>
                                          <p:attrName>fillcolor</p:attrName>
                                        </p:attrNameLst>
                                      </p:cBhvr>
                                      <p:tavLst>
                                        <p:tav tm="0">
                                          <p:val>
                                            <p:clrVal>
                                              <a:schemeClr val="accent2"/>
                                            </p:clrVal>
                                          </p:val>
                                        </p:tav>
                                        <p:tav tm="50000">
                                          <p:val>
                                            <p:clrVal>
                                              <a:schemeClr val="hlink"/>
                                            </p:clrVal>
                                          </p:val>
                                        </p:tav>
                                      </p:tavLst>
                                    </p:anim>
                                    <p:set>
                                      <p:cBhvr>
                                        <p:cTn id="23" dur="80"/>
                                        <p:tgtEl>
                                          <p:spTgt spid="1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P spid="17"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theme/theme1.xml><?xml version="1.0" encoding="utf-8"?>
<a:theme xmlns:a="http://schemas.openxmlformats.org/drawingml/2006/main" name="龙腾四海">
  <a:themeElements>
    <a:clrScheme name="龙腾四海">
      <a:dk1>
        <a:sysClr val="windowText" lastClr="000000"/>
      </a:dk1>
      <a:lt1>
        <a:sysClr val="window" lastClr="FFFFFF"/>
      </a:lt1>
      <a:dk2>
        <a:srgbClr val="001B36"/>
      </a:dk2>
      <a:lt2>
        <a:srgbClr val="EDF8FE"/>
      </a:lt2>
      <a:accent1>
        <a:srgbClr val="477AB1"/>
      </a:accent1>
      <a:accent2>
        <a:srgbClr val="51848E"/>
      </a:accent2>
      <a:accent3>
        <a:srgbClr val="7B9B57"/>
      </a:accent3>
      <a:accent4>
        <a:srgbClr val="8B8D8C"/>
      </a:accent4>
      <a:accent5>
        <a:srgbClr val="8B7396"/>
      </a:accent5>
      <a:accent6>
        <a:srgbClr val="E89A53"/>
      </a:accent6>
      <a:hlink>
        <a:srgbClr val="0080FF"/>
      </a:hlink>
      <a:folHlink>
        <a:srgbClr val="FF00FF"/>
      </a:folHlink>
    </a:clrScheme>
    <a:fontScheme name="龙腾四海">
      <a:majorFont>
        <a:latin typeface="Maiandra GD"/>
        <a:ea typeface=""/>
        <a:cs typeface=""/>
        <a:font script="CYRL" typeface="Times New Roman"/>
        <a:font script="GREK" typeface="Times New Roman"/>
        <a:font script="Jpan" typeface="ＭＳ Ｐゴシック"/>
        <a:font script="Hang" typeface="HY중고딕"/>
        <a:font script="Hans" typeface="隶书"/>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ambria"/>
        <a:ea typeface=""/>
        <a:cs typeface=""/>
        <a:font script="Jpan" typeface="ＭＳ Ｐ明朝"/>
        <a:font script="Hang" typeface="HY견명조"/>
        <a:font script="Hans" typeface="华文楷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龙腾四海">
      <a:fillStyleLst>
        <a:solidFill>
          <a:schemeClr val="phClr">
            <a:tint val="100000"/>
            <a:shade val="100000"/>
            <a:hueMod val="100000"/>
            <a:satMod val="100000"/>
          </a:schemeClr>
        </a:solidFill>
        <a:gradFill rotWithShape="1">
          <a:gsLst>
            <a:gs pos="0">
              <a:schemeClr val="phClr">
                <a:tint val="100000"/>
                <a:shade val="50000"/>
                <a:hueMod val="100000"/>
                <a:satMod val="250000"/>
              </a:schemeClr>
            </a:gs>
            <a:gs pos="75000">
              <a:schemeClr val="phClr">
                <a:tint val="80000"/>
                <a:shade val="100000"/>
                <a:hueMod val="100000"/>
                <a:satMod val="375000"/>
              </a:schemeClr>
            </a:gs>
            <a:gs pos="100000">
              <a:schemeClr val="phClr">
                <a:tint val="50000"/>
                <a:shade val="100000"/>
                <a:hueMod val="100000"/>
                <a:satMod val="500000"/>
              </a:schemeClr>
            </a:gs>
          </a:gsLst>
          <a:lin ang="16200000" scaled="1"/>
        </a:gradFill>
        <a:blipFill>
          <a:blip xmlns:r="http://schemas.openxmlformats.org/officeDocument/2006/relationships" r:embed="rId1">
            <a:duotone>
              <a:schemeClr val="phClr">
                <a:tint val="100000"/>
                <a:shade val="50000"/>
                <a:hueMod val="100000"/>
                <a:satMod val="100000"/>
              </a:schemeClr>
              <a:schemeClr val="phClr">
                <a:tint val="100000"/>
                <a:shade val="75000"/>
                <a:hueMod val="100000"/>
                <a:satMod val="100000"/>
              </a:schemeClr>
            </a:duotone>
          </a:blip>
          <a:tile tx="0" ty="0" sx="50000" sy="50000" flip="none" algn="ctr"/>
        </a:blipFill>
      </a:fillStyleLst>
      <a:lnStyleLst>
        <a:ln w="127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glow>
              <a:schemeClr val="phClr">
                <a:tint val="100000"/>
                <a:shade val="100000"/>
                <a:hueMod val="100000"/>
                <a:satMod val="100000"/>
              </a:schemeClr>
            </a:glow>
          </a:effectLst>
        </a:effectStyle>
        <a:effectStyle>
          <a:effectLst>
            <a:glow>
              <a:schemeClr val="phClr">
                <a:tint val="100000"/>
                <a:shade val="100000"/>
                <a:hueMod val="100000"/>
                <a:satMod val="100000"/>
              </a:schemeClr>
            </a:glow>
          </a:effectLst>
          <a:scene3d>
            <a:camera prst="orthographicFront" fov="0">
              <a:rot lat="0" lon="0" rev="0"/>
            </a:camera>
            <a:lightRig rig="threePt" dir="tl">
              <a:rot lat="0" lon="0" rev="0"/>
            </a:lightRig>
          </a:scene3d>
          <a:sp3d prstMaterial="metal">
            <a:bevelT w="12700" h="12700" prst="relaxedInset"/>
            <a:contourClr>
              <a:schemeClr val="phClr">
                <a:tint val="100000"/>
                <a:shade val="100000"/>
                <a:hueMod val="100000"/>
                <a:satMod val="100000"/>
              </a:schemeClr>
            </a:contourClr>
          </a:sp3d>
        </a:effectStyle>
        <a:effectStyle>
          <a:effectLst>
            <a:glow>
              <a:schemeClr val="phClr">
                <a:tint val="100000"/>
                <a:shade val="100000"/>
                <a:hueMod val="100000"/>
                <a:satMod val="100000"/>
              </a:schemeClr>
            </a:glow>
            <a:outerShdw blurRad="44450" dist="50800" dir="3300000" sx="99000" sy="99000" algn="tl" rotWithShape="0">
              <a:srgbClr val="000000">
                <a:alpha val="55000"/>
              </a:srgbClr>
            </a:outerShdw>
          </a:effectLst>
          <a:scene3d>
            <a:camera prst="orthographicFront">
              <a:rot lat="0" lon="0" rev="0"/>
            </a:camera>
            <a:lightRig rig="contrasting" dir="tl">
              <a:rot lat="0" lon="0" rev="14220000"/>
            </a:lightRig>
          </a:scene3d>
          <a:sp3d prstMaterial="dkEdge">
            <a:bevelT w="63500" h="63500"/>
            <a:bevelB w="0" h="0"/>
            <a:contourClr>
              <a:schemeClr val="phClr">
                <a:tint val="100000"/>
                <a:shade val="100000"/>
                <a:hueMod val="100000"/>
                <a:satMod val="100000"/>
              </a:schemeClr>
            </a:contourClr>
          </a:sp3d>
        </a:effectStyle>
      </a:effectStyleLst>
      <a:bgFillStyleLst>
        <a:solidFill>
          <a:schemeClr val="phClr">
            <a:tint val="100000"/>
            <a:shade val="100000"/>
            <a:hueMod val="100000"/>
            <a:satMod val="100000"/>
          </a:schemeClr>
        </a:solidFill>
        <a:gradFill rotWithShape="1">
          <a:gsLst>
            <a:gs pos="0">
              <a:schemeClr val="bg1">
                <a:tint val="100000"/>
                <a:shade val="100000"/>
                <a:hueMod val="100000"/>
                <a:satMod val="150000"/>
              </a:schemeClr>
            </a:gs>
            <a:gs pos="55000">
              <a:schemeClr val="bg1">
                <a:tint val="100000"/>
                <a:shade val="90000"/>
                <a:hueMod val="100000"/>
                <a:satMod val="375000"/>
              </a:schemeClr>
            </a:gs>
            <a:gs pos="100000">
              <a:schemeClr val="phClr">
                <a:tint val="88000"/>
                <a:shade val="100000"/>
                <a:hueMod val="100000"/>
                <a:satMod val="500000"/>
              </a:schemeClr>
            </a:gs>
          </a:gsLst>
          <a:lin ang="5400000" scaled="1"/>
        </a:gradFill>
        <a:blipFill>
          <a:blip xmlns:r="http://schemas.openxmlformats.org/officeDocument/2006/relationships" r:embed="rId2">
            <a:duotone>
              <a:schemeClr val="phClr">
                <a:shade val="30000"/>
                <a:satMod val="555000"/>
              </a:schemeClr>
              <a:schemeClr val="phClr">
                <a:tint val="96000"/>
                <a:satMod val="120000"/>
              </a:schemeClr>
            </a:duotone>
          </a:blip>
          <a:stretch>
            <a:fillRect/>
          </a:stretch>
        </a:blipFill>
      </a:bgFillStyleLst>
    </a:fmtScheme>
  </a:themeElements>
  <a:objectDefaults>
    <a:txDef>
      <a:spPr/>
      <a:bodyPr vert="horz" rtlCol="0" anchor="ctr">
        <a:normAutofit fontScale="97500"/>
      </a:bodyPr>
      <a:lstStyle>
        <a:defPPr marL="0" marR="0" indent="0" defTabSz="914400" rtl="0" eaLnBrk="1" fontAlgn="auto" latinLnBrk="0" hangingPunct="1">
          <a:lnSpc>
            <a:spcPct val="100000"/>
          </a:lnSpc>
          <a:spcBef>
            <a:spcPct val="0"/>
          </a:spcBef>
          <a:spcAft>
            <a:spcPts val="0"/>
          </a:spcAft>
          <a:buClrTx/>
          <a:buSzTx/>
          <a:buFontTx/>
          <a:buNone/>
          <a:defRPr kumimoji="0" sz="3500" b="1" i="0" u="none" strike="noStrike" kern="1200" cap="none" spc="0" normalizeH="0" baseline="0" noProof="0" dirty="0" smtClean="0">
            <a:ln>
              <a:noFill/>
            </a:ln>
            <a:effectLst/>
            <a:uLnTx/>
            <a:uFillTx/>
            <a:latin typeface="黑体" panose="02010609060101010101" pitchFamily="49" charset="-122"/>
            <a:ea typeface="黑体" panose="02010609060101010101" pitchFamily="49" charset="-122"/>
            <a:cs typeface="+mj-cs"/>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Dragon</Template>
  <TotalTime>0</TotalTime>
  <Words>21536</Words>
  <Application>WPS 演示</Application>
  <PresentationFormat>全屏显示(4:3)</PresentationFormat>
  <Paragraphs>1195</Paragraphs>
  <Slides>80</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80</vt:i4>
      </vt:variant>
    </vt:vector>
  </HeadingPairs>
  <TitlesOfParts>
    <vt:vector size="96" baseType="lpstr">
      <vt:lpstr>Arial</vt:lpstr>
      <vt:lpstr>宋体</vt:lpstr>
      <vt:lpstr>Wingdings</vt:lpstr>
      <vt:lpstr>黑体</vt:lpstr>
      <vt:lpstr>Wingdings 2</vt:lpstr>
      <vt:lpstr>Arial</vt:lpstr>
      <vt:lpstr>楷体</vt:lpstr>
      <vt:lpstr>隶书</vt:lpstr>
      <vt:lpstr>微软雅黑</vt:lpstr>
      <vt:lpstr>Maiandra GD</vt:lpstr>
      <vt:lpstr>Courier New</vt:lpstr>
      <vt:lpstr>华文楷体</vt:lpstr>
      <vt:lpstr>Cambria</vt:lpstr>
      <vt:lpstr>Calibri</vt:lpstr>
      <vt:lpstr>Times New Roman</vt:lpstr>
      <vt:lpstr>龙腾四海</vt:lpstr>
      <vt:lpstr>《特种设备使用管理规则》</vt:lpstr>
      <vt:lpstr>TSG 08-2017宣贯内容</vt:lpstr>
      <vt:lpstr>一、制定过程</vt:lpstr>
      <vt:lpstr>二、制定背景</vt:lpstr>
      <vt:lpstr>二、制定背景</vt:lpstr>
      <vt:lpstr>三、制定原则</vt:lpstr>
      <vt:lpstr>三、制定原则</vt:lpstr>
      <vt:lpstr>三、制定原则</vt:lpstr>
      <vt:lpstr>三、制定原则</vt:lpstr>
      <vt:lpstr>四、需要解决的主要问题</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五、主要内容（条文解释）</vt:lpstr>
      <vt:lpstr>六、结束语</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《特种设备使用管理规则》</dc:title>
  <dc:creator>陈煜辉</dc:creator>
  <dc:description>根据《特种设备使用管理规则》重庆学习班整理</dc:description>
  <cp:lastModifiedBy>Administrator</cp:lastModifiedBy>
  <cp:revision>249</cp:revision>
  <dcterms:created xsi:type="dcterms:W3CDTF">2017-04-17T05:51:00Z</dcterms:created>
  <dcterms:modified xsi:type="dcterms:W3CDTF">2017-04-24T03:13:23Z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